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officedocument.obfuscatedFont" Extension="odttf"/>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5.xml"/>
  <Override ContentType="application/vnd.openxmlformats-officedocument.presentationml.slideLayout+xml" PartName="/ppt/slideLayouts/slideLayout1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Lst>
  <p:sldSz cy="6858000" cx="12192000"/>
  <p:notesSz cx="6858000" cy="9144000"/>
  <p:embeddedFontLst>
    <p:embeddedFont>
      <p:font typeface="Play"/>
      <p:regular r:id="rId45"/>
      <p:bold r:id="rId4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7" roundtripDataSignature="AMtx7mjyv2WF6DIfNi9B2JFvZ7n38ojC2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20" Type="http://schemas.openxmlformats.org/officeDocument/2006/relationships/slide" Target="slides/slide16.xml"/><Relationship Id="rId42" Type="http://schemas.openxmlformats.org/officeDocument/2006/relationships/slide" Target="slides/slide38.xml"/><Relationship Id="rId41" Type="http://schemas.openxmlformats.org/officeDocument/2006/relationships/slide" Target="slides/slide37.xml"/><Relationship Id="rId22" Type="http://schemas.openxmlformats.org/officeDocument/2006/relationships/slide" Target="slides/slide18.xml"/><Relationship Id="rId44" Type="http://schemas.openxmlformats.org/officeDocument/2006/relationships/slide" Target="slides/slide40.xml"/><Relationship Id="rId21" Type="http://schemas.openxmlformats.org/officeDocument/2006/relationships/slide" Target="slides/slide17.xml"/><Relationship Id="rId43" Type="http://schemas.openxmlformats.org/officeDocument/2006/relationships/slide" Target="slides/slide39.xml"/><Relationship Id="rId24" Type="http://schemas.openxmlformats.org/officeDocument/2006/relationships/slide" Target="slides/slide20.xml"/><Relationship Id="rId46" Type="http://schemas.openxmlformats.org/officeDocument/2006/relationships/font" Target="fonts/Play-bold.fntdata"/><Relationship Id="rId23" Type="http://schemas.openxmlformats.org/officeDocument/2006/relationships/slide" Target="slides/slide19.xml"/><Relationship Id="rId45" Type="http://schemas.openxmlformats.org/officeDocument/2006/relationships/font" Target="fonts/Play-regular.fntdata"/><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47" Type="http://customschemas.google.com/relationships/presentationmetadata" Target="metadata"/><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slide" Target="slides/slide25.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11" Type="http://schemas.openxmlformats.org/officeDocument/2006/relationships/slide" Target="slides/slide7.xml"/><Relationship Id="rId33" Type="http://schemas.openxmlformats.org/officeDocument/2006/relationships/slide" Target="slides/slide29.xml"/><Relationship Id="rId10" Type="http://schemas.openxmlformats.org/officeDocument/2006/relationships/slide" Target="slides/slide6.xml"/><Relationship Id="rId32" Type="http://schemas.openxmlformats.org/officeDocument/2006/relationships/slide" Target="slides/slide28.xml"/><Relationship Id="rId13" Type="http://schemas.openxmlformats.org/officeDocument/2006/relationships/slide" Target="slides/slide9.xml"/><Relationship Id="rId35" Type="http://schemas.openxmlformats.org/officeDocument/2006/relationships/slide" Target="slides/slide31.xml"/><Relationship Id="rId12" Type="http://schemas.openxmlformats.org/officeDocument/2006/relationships/slide" Target="slides/slide8.xml"/><Relationship Id="rId34" Type="http://schemas.openxmlformats.org/officeDocument/2006/relationships/slide" Target="slides/slide30.xml"/><Relationship Id="rId15" Type="http://schemas.openxmlformats.org/officeDocument/2006/relationships/slide" Target="slides/slide11.xml"/><Relationship Id="rId37" Type="http://schemas.openxmlformats.org/officeDocument/2006/relationships/slide" Target="slides/slide33.xml"/><Relationship Id="rId14" Type="http://schemas.openxmlformats.org/officeDocument/2006/relationships/slide" Target="slides/slide10.xml"/><Relationship Id="rId36" Type="http://schemas.openxmlformats.org/officeDocument/2006/relationships/slide" Target="slides/slide32.xml"/><Relationship Id="rId17" Type="http://schemas.openxmlformats.org/officeDocument/2006/relationships/slide" Target="slides/slide13.xml"/><Relationship Id="rId39" Type="http://schemas.openxmlformats.org/officeDocument/2006/relationships/slide" Target="slides/slide35.xml"/><Relationship Id="rId16" Type="http://schemas.openxmlformats.org/officeDocument/2006/relationships/slide" Target="slides/slide12.xml"/><Relationship Id="rId38" Type="http://schemas.openxmlformats.org/officeDocument/2006/relationships/slide" Target="slides/slide34.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0" Type="http://schemas.openxmlformats.org/officeDocument/2006/relationships/hyperlink" Target="https://www.bing.com/ck/a?!&amp;&amp;p=fb725520b5ace7eedf1aafe40f67c1edbcf3d62f20a047b25176ba53a7bc79b9JmltdHM9MTc3MzE4NzIwMA&amp;ptn=3&amp;ver=2&amp;hsh=4&amp;fclid=33560ea0-90a2-6dec-0859-19b991676cef&amp;u=a1aHR0cHM6Ly9qYW1hbmV0d29yay5jb20vam91cm5hbHMvamFtYWludGVybmFsbWVkaWNpbmUvZnVsbGFydGljbGUvMTczODcxNQ&amp;ntb=1" TargetMode="External"/><Relationship Id="rId11" Type="http://schemas.openxmlformats.org/officeDocument/2006/relationships/hyperlink" Target="https://www.bing.com/ck/a?!&amp;&amp;p=96f1502020b4206bb74829eb5664a4ef53ae32a301abbe105728c23aed00b688JmltdHM9MTc3MzE4NzIwMA&amp;ptn=3&amp;ver=2&amp;hsh=4&amp;fclid=33560ea0-90a2-6dec-0859-19b991676cef&amp;u=a1aHR0cHM6Ly93d3cudXB0b2RhdGUuY29tL2NvbnRlbnRzL2hvc3BpdGFsLW1hbmFnZW1lbnQtb2Ytb2xkZXItYWR1bHRz&amp;ntb=1" TargetMode="External"/><Relationship Id="rId10" Type="http://schemas.openxmlformats.org/officeDocument/2006/relationships/hyperlink" Target="https://www.bing.com/ck/a?!&amp;&amp;p=96f1502020b4206bb74829eb5664a4ef53ae32a301abbe105728c23aed00b688JmltdHM9MTc3MzE4NzIwMA&amp;ptn=3&amp;ver=2&amp;hsh=4&amp;fclid=33560ea0-90a2-6dec-0859-19b991676cef&amp;u=a1aHR0cHM6Ly93d3cudXB0b2RhdGUuY29tL2NvbnRlbnRzL2hvc3BpdGFsLW1hbmFnZW1lbnQtb2Ytb2xkZXItYWR1bHRz&amp;ntb=1" TargetMode="External"/><Relationship Id="rId21" Type="http://schemas.openxmlformats.org/officeDocument/2006/relationships/hyperlink" Target="https://www.bing.com/ck/a?!&amp;&amp;p=fb725520b5ace7eedf1aafe40f67c1edbcf3d62f20a047b25176ba53a7bc79b9JmltdHM9MTc3MzE4NzIwMA&amp;ptn=3&amp;ver=2&amp;hsh=4&amp;fclid=33560ea0-90a2-6dec-0859-19b991676cef&amp;u=a1aHR0cHM6Ly9qYW1hbmV0d29yay5jb20vam91cm5hbHMvamFtYWludGVybmFsbWVkaWNpbmUvZnVsbGFydGljbGUvMTczODcxNQ&amp;ntb=1" TargetMode="External"/><Relationship Id="rId13" Type="http://schemas.openxmlformats.org/officeDocument/2006/relationships/hyperlink" Target="https://www.bing.com/ck/a?!&amp;&amp;p=96f1502020b4206bb74829eb5664a4ef53ae32a301abbe105728c23aed00b688JmltdHM9MTc3MzE4NzIwMA&amp;ptn=3&amp;ver=2&amp;hsh=4&amp;fclid=33560ea0-90a2-6dec-0859-19b991676cef&amp;u=a1aHR0cHM6Ly93d3cudXB0b2RhdGUuY29tL2NvbnRlbnRzL2hvc3BpdGFsLW1hbmFnZW1lbnQtb2Ytb2xkZXItYWR1bHRz&amp;ntb=1" TargetMode="External"/><Relationship Id="rId12" Type="http://schemas.openxmlformats.org/officeDocument/2006/relationships/hyperlink" Target="https://www.bing.com/ck/a?!&amp;&amp;p=96f1502020b4206bb74829eb5664a4ef53ae32a301abbe105728c23aed00b688JmltdHM9MTc3MzE4NzIwMA&amp;ptn=3&amp;ver=2&amp;hsh=4&amp;fclid=33560ea0-90a2-6dec-0859-19b991676cef&amp;u=a1aHR0cHM6Ly93d3cudXB0b2RhdGUuY29tL2NvbnRlbnRzL2hvc3BpdGFsLW1hbmFnZW1lbnQtb2Ytb2xkZXItYWR1bHRz&amp;ntb=1" TargetMode="External"/><Relationship Id="rId1" Type="http://schemas.openxmlformats.org/officeDocument/2006/relationships/notesMaster" Target="../notesMasters/notesMaster1.xml"/><Relationship Id="rId2"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 Id="rId3"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 Id="rId4"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 Id="rId9"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 Id="rId15" Type="http://schemas.openxmlformats.org/officeDocument/2006/relationships/hyperlink" Target="https://www.bing.com/ck/a?!&amp;&amp;p=38adcd03526150277f5b8682927c519eb27fb4a4491e0671af7b66535579efd3JmltdHM9MTc3MzE4NzIwMA&amp;ptn=3&amp;ver=2&amp;hsh=4&amp;fclid=33560ea0-90a2-6dec-0859-19b991676cef&amp;u=a1aHR0cHM6Ly9wc25ldC5haHJxLmdvdi9wZXJzcGVjdGl2ZS9wYXRpZW50LXNhZmV0eS1mcmFpbC1vbGRlci1wYXRpZW50cw&amp;ntb=1" TargetMode="External"/><Relationship Id="rId14" Type="http://schemas.openxmlformats.org/officeDocument/2006/relationships/hyperlink" Target="https://www.bing.com/ck/a?!&amp;&amp;p=38adcd03526150277f5b8682927c519eb27fb4a4491e0671af7b66535579efd3JmltdHM9MTc3MzE4NzIwMA&amp;ptn=3&amp;ver=2&amp;hsh=4&amp;fclid=33560ea0-90a2-6dec-0859-19b991676cef&amp;u=a1aHR0cHM6Ly9wc25ldC5haHJxLmdvdi9wZXJzcGVjdGl2ZS9wYXRpZW50LXNhZmV0eS1mcmFpbC1vbGRlci1wYXRpZW50cw&amp;ntb=1" TargetMode="External"/><Relationship Id="rId17" Type="http://schemas.openxmlformats.org/officeDocument/2006/relationships/hyperlink" Target="https://www.bing.com/ck/a?!&amp;&amp;p=38adcd03526150277f5b8682927c519eb27fb4a4491e0671af7b66535579efd3JmltdHM9MTc3MzE4NzIwMA&amp;ptn=3&amp;ver=2&amp;hsh=4&amp;fclid=33560ea0-90a2-6dec-0859-19b991676cef&amp;u=a1aHR0cHM6Ly9wc25ldC5haHJxLmdvdi9wZXJzcGVjdGl2ZS9wYXRpZW50LXNhZmV0eS1mcmFpbC1vbGRlci1wYXRpZW50cw&amp;ntb=1" TargetMode="External"/><Relationship Id="rId16" Type="http://schemas.openxmlformats.org/officeDocument/2006/relationships/hyperlink" Target="https://www.bing.com/ck/a?!&amp;&amp;p=38adcd03526150277f5b8682927c519eb27fb4a4491e0671af7b66535579efd3JmltdHM9MTc3MzE4NzIwMA&amp;ptn=3&amp;ver=2&amp;hsh=4&amp;fclid=33560ea0-90a2-6dec-0859-19b991676cef&amp;u=a1aHR0cHM6Ly9wc25ldC5haHJxLmdvdi9wZXJzcGVjdGl2ZS9wYXRpZW50LXNhZmV0eS1mcmFpbC1vbGRlci1wYXRpZW50cw&amp;ntb=1" TargetMode="External"/><Relationship Id="rId5"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 Id="rId19" Type="http://schemas.openxmlformats.org/officeDocument/2006/relationships/hyperlink" Target="https://www.bing.com/ck/a?!&amp;&amp;p=fb725520b5ace7eedf1aafe40f67c1edbcf3d62f20a047b25176ba53a7bc79b9JmltdHM9MTc3MzE4NzIwMA&amp;ptn=3&amp;ver=2&amp;hsh=4&amp;fclid=33560ea0-90a2-6dec-0859-19b991676cef&amp;u=a1aHR0cHM6Ly9qYW1hbmV0d29yay5jb20vam91cm5hbHMvamFtYWludGVybmFsbWVkaWNpbmUvZnVsbGFydGljbGUvMTczODcxNQ&amp;ntb=1" TargetMode="External"/><Relationship Id="rId6"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 Id="rId18" Type="http://schemas.openxmlformats.org/officeDocument/2006/relationships/hyperlink" Target="https://www.bing.com/ck/a?!&amp;&amp;p=fb725520b5ace7eedf1aafe40f67c1edbcf3d62f20a047b25176ba53a7bc79b9JmltdHM9MTc3MzE4NzIwMA&amp;ptn=3&amp;ver=2&amp;hsh=4&amp;fclid=33560ea0-90a2-6dec-0859-19b991676cef&amp;u=a1aHR0cHM6Ly9qYW1hbmV0d29yay5jb20vam91cm5hbHMvamFtYWludGVybmFsbWVkaWNpbmUvZnVsbGFydGljbGUvMTczODcxNQ&amp;ntb=1" TargetMode="External"/><Relationship Id="rId7"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 Id="rId8" Type="http://schemas.openxmlformats.org/officeDocument/2006/relationships/hyperlink" Target="https://www.bing.com/ck/a?!&amp;&amp;p=a2bbe12c8efea3e38771a991ff7a49c78286caf028b612a6992894564ab28116JmltdHM9MTc3MzE4NzIwMA&amp;ptn=3&amp;ver=2&amp;hsh=4&amp;fclid=33560ea0-90a2-6dec-0859-19b991676cef&amp;u=a1aHR0cHM6Ly9saW5rLnNwcmluZ2VyLmNvbS9jaGFwdGVyLzEwLjEwMDcvOTc4LTMtMDMwLTE5NjI1LTdfMzM&amp;ntb=1"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5" name="Shape 115"/>
        <p:cNvGrpSpPr/>
        <p:nvPr/>
      </p:nvGrpSpPr>
      <p:grpSpPr>
        <a:xfrm>
          <a:off x="0" y="0"/>
          <a:ext cx="0" cy="0"/>
          <a:chOff x="0" y="0"/>
          <a:chExt cx="0" cy="0"/>
        </a:xfrm>
      </p:grpSpPr>
      <p:sp>
        <p:nvSpPr>
          <p:cNvPr id="116" name="Google Shape;11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7" name="Google Shape;117;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18" name="Google Shape;118;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The Oxford Academic published an article in Age and Ageing in 2024.  They examined the rate of hospital associated complications in the older patients who are scheduled to return home.  </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Every year there are about 13.2 million hospitalizations for adults 65 years and older in the United States. Hospitalizations save lives, but there are many things that occur during the stay — and other hidden risks that can impact outcomes — especially for the older adult.</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The effects of a hospitalization are exacerbated if someone is coming in with already limited mobility, because we know that a hospitalization itself puts us at risk of worsening mobility and functional impairments.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It’s common for older adults to actually develop a new impairment in activities of daily living that they didn’t have prior to a hospitalization.</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Post-hospital syndrome is a transient period of generalized health vulnerability following an acute hospital admission. This syndrome involves physiologic deconditioning due to various stressors that are experienced during the hospital stay, such as disrupting the circadian rhythms, nutritional depletion, and just the physical and psychological stress of the hospital environment itself.</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98" name="Google Shape;19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5" name="Google Shape;205;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(Discuss the areas indicated and others that you have seen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Hospital environments increase:</a:t>
            </a:r>
            <a:endParaRPr/>
          </a:p>
          <a:p>
            <a:pPr indent="-228600" lvl="0" marL="457200" marR="0" rtl="0" algn="l">
              <a:lnSpc>
                <a:spcPct val="100000"/>
              </a:lnSpc>
              <a:spcBef>
                <a:spcPts val="0"/>
              </a:spcBef>
              <a:spcAft>
                <a:spcPts val="0"/>
              </a:spcAft>
              <a:buClr>
                <a:srgbClr val="000000"/>
              </a:buClr>
              <a:buSzPts val="1400"/>
              <a:buFont typeface="Arial"/>
              <a:buNone/>
            </a:pPr>
            <a:r>
              <a:rPr lang="en-US"/>
              <a:t>Delirium</a:t>
            </a:r>
            <a:endParaRPr/>
          </a:p>
          <a:p>
            <a:pPr indent="-228600" lvl="0" marL="457200" marR="0" rtl="0" algn="l">
              <a:lnSpc>
                <a:spcPct val="100000"/>
              </a:lnSpc>
              <a:spcBef>
                <a:spcPts val="0"/>
              </a:spcBef>
              <a:spcAft>
                <a:spcPts val="0"/>
              </a:spcAft>
              <a:buClr>
                <a:srgbClr val="000000"/>
              </a:buClr>
              <a:buSzPts val="1400"/>
              <a:buFont typeface="Arial"/>
              <a:buNone/>
            </a:pPr>
            <a:r>
              <a:rPr lang="en-US"/>
              <a:t>Immobility</a:t>
            </a:r>
            <a:endParaRPr/>
          </a:p>
          <a:p>
            <a:pPr indent="-228600" lvl="0" marL="457200" marR="0" rtl="0" algn="l">
              <a:lnSpc>
                <a:spcPct val="100000"/>
              </a:lnSpc>
              <a:spcBef>
                <a:spcPts val="0"/>
              </a:spcBef>
              <a:spcAft>
                <a:spcPts val="0"/>
              </a:spcAft>
              <a:buClr>
                <a:srgbClr val="000000"/>
              </a:buClr>
              <a:buSzPts val="1400"/>
              <a:buFont typeface="Arial"/>
              <a:buNone/>
            </a:pPr>
            <a:r>
              <a:rPr lang="en-US"/>
              <a:t>Falls</a:t>
            </a:r>
            <a:endParaRPr/>
          </a:p>
          <a:p>
            <a:pPr indent="-228600" lvl="0" marL="457200" marR="0" rtl="0" algn="l">
              <a:lnSpc>
                <a:spcPct val="100000"/>
              </a:lnSpc>
              <a:spcBef>
                <a:spcPts val="0"/>
              </a:spcBef>
              <a:spcAft>
                <a:spcPts val="0"/>
              </a:spcAft>
              <a:buClr>
                <a:srgbClr val="000000"/>
              </a:buClr>
              <a:buSzPts val="1400"/>
              <a:buFont typeface="Arial"/>
              <a:buNone/>
            </a:pPr>
            <a:r>
              <a:rPr lang="en-US"/>
              <a:t>Medication changes</a:t>
            </a:r>
            <a:endParaRPr/>
          </a:p>
          <a:p>
            <a:pPr indent="-228600" lvl="0" marL="457200" marR="0" rtl="0" algn="l">
              <a:lnSpc>
                <a:spcPct val="100000"/>
              </a:lnSpc>
              <a:spcBef>
                <a:spcPts val="0"/>
              </a:spcBef>
              <a:spcAft>
                <a:spcPts val="0"/>
              </a:spcAft>
              <a:buClr>
                <a:srgbClr val="000000"/>
              </a:buClr>
              <a:buSzPts val="1400"/>
              <a:buFont typeface="Arial"/>
              <a:buNone/>
            </a:pPr>
            <a:r>
              <a:rPr lang="en-US"/>
              <a:t>Infections”</a:t>
            </a:r>
            <a:endParaRPr/>
          </a:p>
          <a:p>
            <a:pPr indent="-228600" lvl="0" marL="457200" marR="0" rtl="0" algn="l">
              <a:lnSpc>
                <a:spcPct val="100000"/>
              </a:lnSpc>
              <a:spcBef>
                <a:spcPts val="0"/>
              </a:spcBef>
              <a:spcAft>
                <a:spcPts val="0"/>
              </a:spcAft>
              <a:buClr>
                <a:srgbClr val="000000"/>
              </a:buClr>
              <a:buSzPts val="1400"/>
              <a:buFont typeface="Arial"/>
              <a:buNone/>
            </a:pPr>
            <a:r>
              <a:rPr lang="en-US"/>
              <a:t>Even a short hospitalization can permanently impact function.</a:t>
            </a:r>
            <a:endParaRPr/>
          </a:p>
          <a:p>
            <a:pPr indent="-228600" lvl="0" marL="457200" marR="0" rtl="0" algn="l">
              <a:lnSpc>
                <a:spcPct val="100000"/>
              </a:lnSpc>
              <a:spcBef>
                <a:spcPts val="0"/>
              </a:spcBef>
              <a:spcAft>
                <a:spcPts val="0"/>
              </a:spcAft>
              <a:buClr>
                <a:srgbClr val="000000"/>
              </a:buClr>
              <a:buSzPts val="1400"/>
              <a:buFont typeface="Arial"/>
              <a:buNone/>
            </a:pPr>
            <a:r>
              <a:rPr b="1" lang="en-US" sz="1200">
                <a:solidFill>
                  <a:schemeClr val="dk1"/>
                </a:solidFill>
                <a:latin typeface="Arial"/>
                <a:ea typeface="Arial"/>
                <a:cs typeface="Arial"/>
                <a:sym typeface="Arial"/>
              </a:rPr>
              <a:t>hospitalization</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a:solidFill>
                  <a:schemeClr val="dk1"/>
                </a:solidFill>
                <a:latin typeface="Arial"/>
                <a:ea typeface="Arial"/>
                <a:cs typeface="Arial"/>
                <a:sym typeface="Arial"/>
              </a:rPr>
              <a:t>Older adults are at a higher risk for hospitalization due to various health conditions and complications. Common reasons for hospitalization include:</a:t>
            </a:r>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strike="noStrike">
                <a:solidFill>
                  <a:schemeClr val="dk1"/>
                </a:solidFill>
                <a:latin typeface="Arial"/>
                <a:ea typeface="Arial"/>
                <a:cs typeface="Arial"/>
                <a:sym typeface="Arial"/>
                <a:hlinkClick r:id="rId2">
                  <a:extLst>
                    <a:ext uri="{A12FA001-AC4F-418D-AE19-62706E023703}">
                      <ahyp:hlinkClr val="tx"/>
                    </a:ext>
                  </a:extLst>
                </a:hlinkClick>
              </a:rPr>
              <a:t>Severe acute illnesses</a:t>
            </a:r>
            <a:r>
              <a:rPr b="0" i="0" lang="en-US" sz="1200" u="sng" strike="noStrike">
                <a:solidFill>
                  <a:schemeClr val="dk1"/>
                </a:solidFill>
                <a:latin typeface="Arial"/>
                <a:ea typeface="Arial"/>
                <a:cs typeface="Arial"/>
                <a:sym typeface="Arial"/>
                <a:hlinkClick r:id="rId3">
                  <a:extLst>
                    <a:ext uri="{A12FA001-AC4F-418D-AE19-62706E023703}">
                      <ahyp:hlinkClr val="tx"/>
                    </a:ext>
                  </a:extLst>
                </a:hlinkClick>
              </a:rPr>
              <a:t>: Such as sepsis and cardiovascular disease, which are leading diagnoses for medical admissions among older patients. </a:t>
            </a:r>
            <a:endParaRPr b="0"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a:solidFill>
                  <a:schemeClr val="dk1"/>
                </a:solidFill>
                <a:latin typeface="Arial"/>
                <a:ea typeface="Arial"/>
                <a:cs typeface="Arial"/>
                <a:sym typeface="Arial"/>
                <a:hlinkClick r:id="rId4">
                  <a:extLst>
                    <a:ext uri="{A12FA001-AC4F-418D-AE19-62706E023703}">
                      <ahyp:hlinkClr val="tx"/>
                    </a:ext>
                  </a:extLst>
                </a:hlinkClick>
              </a:rPr>
              <a:t>1</a:t>
            </a:r>
            <a:endParaRPr b="0" i="0" sz="1200" u="sng">
              <a:solidFill>
                <a:schemeClr val="dk1"/>
              </a:solidFill>
              <a:latin typeface="Arial"/>
              <a:ea typeface="Arial"/>
              <a:cs typeface="Arial"/>
              <a:sym typeface="Arial"/>
              <a:hlinkClick r:id="rId5">
                <a:extLst>
                  <a:ext uri="{A12FA001-AC4F-418D-AE19-62706E023703}">
                    <ahyp:hlinkClr val="tx"/>
                  </a:ext>
                </a:extLst>
              </a:hlinkClick>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strike="noStrike">
                <a:solidFill>
                  <a:schemeClr val="dk1"/>
                </a:solidFill>
                <a:latin typeface="Arial"/>
                <a:ea typeface="Arial"/>
                <a:cs typeface="Arial"/>
                <a:sym typeface="Arial"/>
                <a:hlinkClick r:id="rId6">
                  <a:extLst>
                    <a:ext uri="{A12FA001-AC4F-418D-AE19-62706E023703}">
                      <ahyp:hlinkClr val="tx"/>
                    </a:ext>
                  </a:extLst>
                </a:hlinkClick>
              </a:rPr>
              <a:t>Chronic conditions</a:t>
            </a:r>
            <a:r>
              <a:rPr b="0" i="0" lang="en-US" sz="1200" u="sng" strike="noStrike">
                <a:solidFill>
                  <a:schemeClr val="dk1"/>
                </a:solidFill>
                <a:latin typeface="Arial"/>
                <a:ea typeface="Arial"/>
                <a:cs typeface="Arial"/>
                <a:sym typeface="Arial"/>
                <a:hlinkClick r:id="rId7">
                  <a:extLst>
                    <a:ext uri="{A12FA001-AC4F-418D-AE19-62706E023703}">
                      <ahyp:hlinkClr val="tx"/>
                    </a:ext>
                  </a:extLst>
                </a:hlinkClick>
              </a:rPr>
              <a:t>: Older adults often have multiple chronic illnesses that require hospitalization, leading to increased healthcare utilization. </a:t>
            </a:r>
            <a:endParaRPr b="0"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a:solidFill>
                  <a:schemeClr val="dk1"/>
                </a:solidFill>
                <a:latin typeface="Arial"/>
                <a:ea typeface="Arial"/>
                <a:cs typeface="Arial"/>
                <a:sym typeface="Arial"/>
                <a:hlinkClick r:id="rId8">
                  <a:extLst>
                    <a:ext uri="{A12FA001-AC4F-418D-AE19-62706E023703}">
                      <ahyp:hlinkClr val="tx"/>
                    </a:ext>
                  </a:extLst>
                </a:hlinkClick>
              </a:rPr>
              <a:t>1</a:t>
            </a:r>
            <a:endParaRPr b="0" i="0" sz="1200" u="sng">
              <a:solidFill>
                <a:schemeClr val="dk1"/>
              </a:solidFill>
              <a:latin typeface="Arial"/>
              <a:ea typeface="Arial"/>
              <a:cs typeface="Arial"/>
              <a:sym typeface="Arial"/>
              <a:hlinkClick r:id="rId9">
                <a:extLst>
                  <a:ext uri="{A12FA001-AC4F-418D-AE19-62706E023703}">
                    <ahyp:hlinkClr val="tx"/>
                  </a:ext>
                </a:extLst>
              </a:hlinkClick>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strike="noStrike">
                <a:solidFill>
                  <a:schemeClr val="dk1"/>
                </a:solidFill>
                <a:latin typeface="Arial"/>
                <a:ea typeface="Arial"/>
                <a:cs typeface="Arial"/>
                <a:sym typeface="Arial"/>
                <a:hlinkClick r:id="rId10">
                  <a:extLst>
                    <a:ext uri="{A12FA001-AC4F-418D-AE19-62706E023703}">
                      <ahyp:hlinkClr val="tx"/>
                    </a:ext>
                  </a:extLst>
                </a:hlinkClick>
              </a:rPr>
              <a:t>Functional decline</a:t>
            </a:r>
            <a:r>
              <a:rPr b="0" i="0" lang="en-US" sz="1200" u="sng" strike="noStrike">
                <a:solidFill>
                  <a:schemeClr val="dk1"/>
                </a:solidFill>
                <a:latin typeface="Arial"/>
                <a:ea typeface="Arial"/>
                <a:cs typeface="Arial"/>
                <a:sym typeface="Arial"/>
                <a:hlinkClick r:id="rId11">
                  <a:extLst>
                    <a:ext uri="{A12FA001-AC4F-418D-AE19-62706E023703}">
                      <ahyp:hlinkClr val="tx"/>
                    </a:ext>
                  </a:extLst>
                </a:hlinkClick>
              </a:rPr>
              <a:t>: A significant decline in activities of daily living (ADLs) can occur after hospitalization, particularly in frail older adults. </a:t>
            </a:r>
            <a:endParaRPr b="0"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a:solidFill>
                  <a:schemeClr val="dk1"/>
                </a:solidFill>
                <a:latin typeface="Arial"/>
                <a:ea typeface="Arial"/>
                <a:cs typeface="Arial"/>
                <a:sym typeface="Arial"/>
                <a:hlinkClick r:id="rId12">
                  <a:extLst>
                    <a:ext uri="{A12FA001-AC4F-418D-AE19-62706E023703}">
                      <ahyp:hlinkClr val="tx"/>
                    </a:ext>
                  </a:extLst>
                </a:hlinkClick>
              </a:rPr>
              <a:t>1</a:t>
            </a:r>
            <a:endParaRPr b="0" i="0" sz="1200" u="sng">
              <a:solidFill>
                <a:schemeClr val="dk1"/>
              </a:solidFill>
              <a:latin typeface="Arial"/>
              <a:ea typeface="Arial"/>
              <a:cs typeface="Arial"/>
              <a:sym typeface="Arial"/>
              <a:hlinkClick r:id="rId13">
                <a:extLst>
                  <a:ext uri="{A12FA001-AC4F-418D-AE19-62706E023703}">
                    <ahyp:hlinkClr val="tx"/>
                  </a:ext>
                </a:extLst>
              </a:hlinkClick>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strike="noStrike">
                <a:solidFill>
                  <a:schemeClr val="dk1"/>
                </a:solidFill>
                <a:latin typeface="Arial"/>
                <a:ea typeface="Arial"/>
                <a:cs typeface="Arial"/>
                <a:sym typeface="Arial"/>
                <a:hlinkClick r:id="rId14">
                  <a:extLst>
                    <a:ext uri="{A12FA001-AC4F-418D-AE19-62706E023703}">
                      <ahyp:hlinkClr val="tx"/>
                    </a:ext>
                  </a:extLst>
                </a:hlinkClick>
              </a:rPr>
              <a:t>Medication side effects</a:t>
            </a:r>
            <a:r>
              <a:rPr b="0" i="0" lang="en-US" sz="1200" u="sng" strike="noStrike">
                <a:solidFill>
                  <a:schemeClr val="dk1"/>
                </a:solidFill>
                <a:latin typeface="Arial"/>
                <a:ea typeface="Arial"/>
                <a:cs typeface="Arial"/>
                <a:sym typeface="Arial"/>
                <a:hlinkClick r:id="rId15">
                  <a:extLst>
                    <a:ext uri="{A12FA001-AC4F-418D-AE19-62706E023703}">
                      <ahyp:hlinkClr val="tx"/>
                    </a:ext>
                  </a:extLst>
                </a:hlinkClick>
              </a:rPr>
              <a:t>: Medication management can be complex for older adults, leading to adverse events and hospitalizations. </a:t>
            </a:r>
            <a:endParaRPr b="0"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a:solidFill>
                  <a:schemeClr val="dk1"/>
                </a:solidFill>
                <a:latin typeface="Arial"/>
                <a:ea typeface="Arial"/>
                <a:cs typeface="Arial"/>
                <a:sym typeface="Arial"/>
                <a:hlinkClick r:id="rId16">
                  <a:extLst>
                    <a:ext uri="{A12FA001-AC4F-418D-AE19-62706E023703}">
                      <ahyp:hlinkClr val="tx"/>
                    </a:ext>
                  </a:extLst>
                </a:hlinkClick>
              </a:rPr>
              <a:t>1</a:t>
            </a:r>
            <a:endParaRPr b="0" i="0" sz="1200" u="sng">
              <a:solidFill>
                <a:schemeClr val="dk1"/>
              </a:solidFill>
              <a:latin typeface="Arial"/>
              <a:ea typeface="Arial"/>
              <a:cs typeface="Arial"/>
              <a:sym typeface="Arial"/>
              <a:hlinkClick r:id="rId17">
                <a:extLst>
                  <a:ext uri="{A12FA001-AC4F-418D-AE19-62706E023703}">
                    <ahyp:hlinkClr val="tx"/>
                  </a:ext>
                </a:extLst>
              </a:hlinkClick>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strike="noStrike">
                <a:solidFill>
                  <a:schemeClr val="dk1"/>
                </a:solidFill>
                <a:latin typeface="Arial"/>
                <a:ea typeface="Arial"/>
                <a:cs typeface="Arial"/>
                <a:sym typeface="Arial"/>
                <a:hlinkClick r:id="rId18">
                  <a:extLst>
                    <a:ext uri="{A12FA001-AC4F-418D-AE19-62706E023703}">
                      <ahyp:hlinkClr val="tx"/>
                    </a:ext>
                  </a:extLst>
                </a:hlinkClick>
              </a:rPr>
              <a:t>Hospital-acquired infections</a:t>
            </a:r>
            <a:r>
              <a:rPr b="0" i="0" lang="en-US" sz="1200" u="sng" strike="noStrike">
                <a:solidFill>
                  <a:schemeClr val="dk1"/>
                </a:solidFill>
                <a:latin typeface="Arial"/>
                <a:ea typeface="Arial"/>
                <a:cs typeface="Arial"/>
                <a:sym typeface="Arial"/>
                <a:hlinkClick r:id="rId19">
                  <a:extLst>
                    <a:ext uri="{A12FA001-AC4F-418D-AE19-62706E023703}">
                      <ahyp:hlinkClr val="tx"/>
                    </a:ext>
                  </a:extLst>
                </a:hlinkClick>
              </a:rPr>
              <a:t>: These can occur during hospitalization and contribute to the risk of preventable hospitalizations. </a:t>
            </a:r>
            <a:endParaRPr b="0"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u="sng">
                <a:solidFill>
                  <a:schemeClr val="dk1"/>
                </a:solidFill>
                <a:latin typeface="Arial"/>
                <a:ea typeface="Arial"/>
                <a:cs typeface="Arial"/>
                <a:sym typeface="Arial"/>
                <a:hlinkClick r:id="rId20">
                  <a:extLst>
                    <a:ext uri="{A12FA001-AC4F-418D-AE19-62706E023703}">
                      <ahyp:hlinkClr val="tx"/>
                    </a:ext>
                  </a:extLst>
                </a:hlinkClick>
              </a:rPr>
              <a:t>1</a:t>
            </a:r>
            <a:endParaRPr b="0" i="0" sz="1200" u="sng">
              <a:solidFill>
                <a:schemeClr val="dk1"/>
              </a:solidFill>
              <a:latin typeface="Arial"/>
              <a:ea typeface="Arial"/>
              <a:cs typeface="Arial"/>
              <a:sym typeface="Arial"/>
              <a:hlinkClick r:id="rId21">
                <a:extLst>
                  <a:ext uri="{A12FA001-AC4F-418D-AE19-62706E023703}">
                    <ahyp:hlinkClr val="tx"/>
                  </a:ext>
                </a:extLst>
              </a:hlinkClick>
            </a:endParaRPr>
          </a:p>
          <a:p>
            <a:pPr indent="-228600" lvl="0" marL="457200" marR="0" rtl="0" algn="l">
              <a:lnSpc>
                <a:spcPct val="100000"/>
              </a:lnSpc>
              <a:spcBef>
                <a:spcPts val="0"/>
              </a:spcBef>
              <a:spcAft>
                <a:spcPts val="0"/>
              </a:spcAft>
              <a:buClr>
                <a:srgbClr val="000000"/>
              </a:buClr>
              <a:buSzPts val="1400"/>
              <a:buFont typeface="Arial"/>
              <a:buNone/>
            </a:pPr>
            <a:br>
              <a:rPr b="0" i="0" lang="en-US" sz="1200">
                <a:solidFill>
                  <a:schemeClr val="dk1"/>
                </a:solidFill>
                <a:latin typeface="Arial"/>
                <a:ea typeface="Arial"/>
                <a:cs typeface="Arial"/>
                <a:sym typeface="Arial"/>
              </a:rPr>
            </a:br>
            <a:r>
              <a:rPr b="0" i="0" lang="en-US" sz="1200">
                <a:solidFill>
                  <a:schemeClr val="dk1"/>
                </a:solidFill>
                <a:latin typeface="Arial"/>
                <a:ea typeface="Arial"/>
                <a:cs typeface="Arial"/>
                <a:sym typeface="Arial"/>
              </a:rPr>
              <a:t>These factors highlight the importance of age-appropriate healthcare management and the need for specialized care in older adults to reduce the risk of hospitalization and improve outcomes.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06" name="Google Shape;206;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3" name="Shape 213"/>
        <p:cNvGrpSpPr/>
        <p:nvPr/>
      </p:nvGrpSpPr>
      <p:grpSpPr>
        <a:xfrm>
          <a:off x="0" y="0"/>
          <a:ext cx="0" cy="0"/>
          <a:chOff x="0" y="0"/>
          <a:chExt cx="0" cy="0"/>
        </a:xfrm>
      </p:grpSpPr>
      <p:sp>
        <p:nvSpPr>
          <p:cNvPr id="214" name="Google Shape;214;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5" name="Google Shape;215;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what other ways to transfers to hospitals or the ED impact the individuals that live in our settings?”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Its not just clinical impacts, there are other impacts on our residents.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Residents thrive on consistency.</a:t>
            </a:r>
            <a:endParaRPr/>
          </a:p>
          <a:p>
            <a:pPr indent="-228600" lvl="0" marL="457200" marR="0" rtl="0" algn="l">
              <a:lnSpc>
                <a:spcPct val="100000"/>
              </a:lnSpc>
              <a:spcBef>
                <a:spcPts val="0"/>
              </a:spcBef>
              <a:spcAft>
                <a:spcPts val="0"/>
              </a:spcAft>
              <a:buClr>
                <a:srgbClr val="000000"/>
              </a:buClr>
              <a:buSzPts val="1400"/>
              <a:buFont typeface="Arial"/>
              <a:buNone/>
            </a:pPr>
            <a:r>
              <a:rPr lang="en-US"/>
              <a:t>Hospital transfers disrupt everything — physically and emotionally.</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Older adults thrive on routine and stability.</a:t>
            </a:r>
            <a:endParaRPr/>
          </a:p>
          <a:p>
            <a:pPr indent="-228600" lvl="0" marL="457200" marR="0" rtl="0" algn="l">
              <a:lnSpc>
                <a:spcPct val="100000"/>
              </a:lnSpc>
              <a:spcBef>
                <a:spcPts val="0"/>
              </a:spcBef>
              <a:spcAft>
                <a:spcPts val="0"/>
              </a:spcAft>
              <a:buClr>
                <a:srgbClr val="000000"/>
              </a:buClr>
              <a:buSzPts val="1400"/>
              <a:buFont typeface="Arial"/>
              <a:buNone/>
            </a:pPr>
            <a:r>
              <a:rPr lang="en-US"/>
              <a:t>When we transfer them, we disrupt everything:</a:t>
            </a:r>
            <a:endParaRPr/>
          </a:p>
          <a:p>
            <a:pPr indent="-228600" lvl="0" marL="457200" marR="0" rtl="0" algn="l">
              <a:lnSpc>
                <a:spcPct val="100000"/>
              </a:lnSpc>
              <a:spcBef>
                <a:spcPts val="0"/>
              </a:spcBef>
              <a:spcAft>
                <a:spcPts val="0"/>
              </a:spcAft>
              <a:buClr>
                <a:srgbClr val="000000"/>
              </a:buClr>
              <a:buSzPts val="1400"/>
              <a:buFont typeface="Arial"/>
              <a:buNone/>
            </a:pPr>
            <a:r>
              <a:rPr lang="en-US"/>
              <a:t>Their routine</a:t>
            </a:r>
            <a:endParaRPr/>
          </a:p>
          <a:p>
            <a:pPr indent="-228600" lvl="0" marL="457200" marR="0" rtl="0" algn="l">
              <a:lnSpc>
                <a:spcPct val="100000"/>
              </a:lnSpc>
              <a:spcBef>
                <a:spcPts val="0"/>
              </a:spcBef>
              <a:spcAft>
                <a:spcPts val="0"/>
              </a:spcAft>
              <a:buClr>
                <a:srgbClr val="000000"/>
              </a:buClr>
              <a:buSzPts val="1400"/>
              <a:buFont typeface="Arial"/>
              <a:buNone/>
            </a:pPr>
            <a:r>
              <a:rPr lang="en-US"/>
              <a:t>Their familiar caregivers</a:t>
            </a:r>
            <a:endParaRPr/>
          </a:p>
          <a:p>
            <a:pPr indent="-228600" lvl="0" marL="457200" marR="0" rtl="0" algn="l">
              <a:lnSpc>
                <a:spcPct val="100000"/>
              </a:lnSpc>
              <a:spcBef>
                <a:spcPts val="0"/>
              </a:spcBef>
              <a:spcAft>
                <a:spcPts val="0"/>
              </a:spcAft>
              <a:buClr>
                <a:srgbClr val="000000"/>
              </a:buClr>
              <a:buSzPts val="1400"/>
              <a:buFont typeface="Arial"/>
              <a:buNone/>
            </a:pPr>
            <a:r>
              <a:rPr lang="en-US"/>
              <a:t>Their medication consistency”</a:t>
            </a:r>
            <a:endParaRPr/>
          </a:p>
          <a:p>
            <a:pPr indent="-228600" lvl="0" marL="457200" marR="0" rtl="0" algn="l">
              <a:lnSpc>
                <a:spcPct val="100000"/>
              </a:lnSpc>
              <a:spcBef>
                <a:spcPts val="0"/>
              </a:spcBef>
              <a:spcAft>
                <a:spcPts val="0"/>
              </a:spcAft>
              <a:buClr>
                <a:srgbClr val="000000"/>
              </a:buClr>
              <a:buSzPts val="1400"/>
              <a:buFont typeface="Arial"/>
              <a:buNone/>
            </a:pPr>
            <a:r>
              <a:rPr lang="en-US"/>
              <a:t>“There’s also something called post-hospital syndrome — a period of vulnerability following discharge where residents are at higher risk for complications.”</a:t>
            </a:r>
            <a:endParaRPr/>
          </a:p>
          <a:p>
            <a:pPr indent="-228600" lvl="0" marL="457200" marR="0" rtl="0" algn="l">
              <a:lnSpc>
                <a:spcPct val="100000"/>
              </a:lnSpc>
              <a:spcBef>
                <a:spcPts val="0"/>
              </a:spcBef>
              <a:spcAft>
                <a:spcPts val="0"/>
              </a:spcAft>
              <a:buClr>
                <a:srgbClr val="000000"/>
              </a:buClr>
              <a:buSzPts val="1400"/>
              <a:buFont typeface="Arial"/>
              <a:buNone/>
            </a:pPr>
            <a:r>
              <a:rPr lang="en-US"/>
              <a:t>“This is why preventing avoidable transfers is about safety — not just savings.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LISA TO ASK BETTY – Looking at and understanding the impact of unnecessary hospitalizations outlined by Colleen and Betty is key for all of us as leaders.  Does this impact how we identify change in condition of a resident?  Is early identification Key Betty?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16" name="Google Shape;216;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2" name="Shape 222"/>
        <p:cNvGrpSpPr/>
        <p:nvPr/>
      </p:nvGrpSpPr>
      <p:grpSpPr>
        <a:xfrm>
          <a:off x="0" y="0"/>
          <a:ext cx="0" cy="0"/>
          <a:chOff x="0" y="0"/>
          <a:chExt cx="0" cy="0"/>
        </a:xfrm>
      </p:grpSpPr>
      <p:sp>
        <p:nvSpPr>
          <p:cNvPr id="223" name="Google Shape;22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4" name="Google Shape;22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nurses must be able to perform a complete, accurate respiratory exam.</a:t>
            </a:r>
            <a:endParaRPr/>
          </a:p>
          <a:p>
            <a:pPr indent="-228600" lvl="0" marL="457200" marR="0" rtl="0" algn="l">
              <a:lnSpc>
                <a:spcPct val="100000"/>
              </a:lnSpc>
              <a:spcBef>
                <a:spcPts val="0"/>
              </a:spcBef>
              <a:spcAft>
                <a:spcPts val="0"/>
              </a:spcAft>
              <a:buClr>
                <a:srgbClr val="000000"/>
              </a:buClr>
              <a:buSzPts val="1400"/>
              <a:buFont typeface="Arial"/>
              <a:buNone/>
            </a:pPr>
            <a:r>
              <a:rPr b="1" lang="en-US"/>
              <a:t>Skills include:</a:t>
            </a:r>
            <a:endParaRPr/>
          </a:p>
          <a:p>
            <a:pPr indent="-228600" lvl="0" marL="457200" marR="0" rtl="0" algn="l">
              <a:lnSpc>
                <a:spcPct val="100000"/>
              </a:lnSpc>
              <a:spcBef>
                <a:spcPts val="0"/>
              </a:spcBef>
              <a:spcAft>
                <a:spcPts val="0"/>
              </a:spcAft>
              <a:buClr>
                <a:srgbClr val="000000"/>
              </a:buClr>
              <a:buSzPts val="1400"/>
              <a:buFont typeface="Arial"/>
              <a:buNone/>
            </a:pPr>
            <a:r>
              <a:rPr b="1" lang="en-US"/>
              <a:t>Inspection:</a:t>
            </a:r>
            <a:endParaRPr/>
          </a:p>
          <a:p>
            <a:pPr indent="-228600" lvl="1" marL="914400" rtl="0" algn="l">
              <a:lnSpc>
                <a:spcPct val="100000"/>
              </a:lnSpc>
              <a:spcBef>
                <a:spcPts val="0"/>
              </a:spcBef>
              <a:spcAft>
                <a:spcPts val="0"/>
              </a:spcAft>
              <a:buSzPts val="1400"/>
              <a:buNone/>
            </a:pPr>
            <a:r>
              <a:rPr lang="en-US"/>
              <a:t>Work of breathing</a:t>
            </a:r>
            <a:endParaRPr/>
          </a:p>
          <a:p>
            <a:pPr indent="-228600" lvl="1" marL="914400" rtl="0" algn="l">
              <a:lnSpc>
                <a:spcPct val="100000"/>
              </a:lnSpc>
              <a:spcBef>
                <a:spcPts val="0"/>
              </a:spcBef>
              <a:spcAft>
                <a:spcPts val="0"/>
              </a:spcAft>
              <a:buSzPts val="1400"/>
              <a:buNone/>
            </a:pPr>
            <a:r>
              <a:rPr lang="en-US"/>
              <a:t>Use of accessory muscles</a:t>
            </a:r>
            <a:endParaRPr/>
          </a:p>
          <a:p>
            <a:pPr indent="-228600" lvl="1" marL="914400" rtl="0" algn="l">
              <a:lnSpc>
                <a:spcPct val="100000"/>
              </a:lnSpc>
              <a:spcBef>
                <a:spcPts val="0"/>
              </a:spcBef>
              <a:spcAft>
                <a:spcPts val="0"/>
              </a:spcAft>
              <a:buSzPts val="1400"/>
              <a:buNone/>
            </a:pPr>
            <a:r>
              <a:rPr lang="en-US"/>
              <a:t>Chest expansion</a:t>
            </a:r>
            <a:endParaRPr/>
          </a:p>
          <a:p>
            <a:pPr indent="-228600" lvl="1" marL="914400" rtl="0" algn="l">
              <a:lnSpc>
                <a:spcPct val="100000"/>
              </a:lnSpc>
              <a:spcBef>
                <a:spcPts val="0"/>
              </a:spcBef>
              <a:spcAft>
                <a:spcPts val="0"/>
              </a:spcAft>
              <a:buSzPts val="1400"/>
              <a:buNone/>
            </a:pPr>
            <a:r>
              <a:rPr lang="en-US"/>
              <a:t>Respiratory rate and pattern</a:t>
            </a:r>
            <a:endParaRPr/>
          </a:p>
          <a:p>
            <a:pPr indent="-228600" lvl="0" marL="457200" marR="0" rtl="0" algn="l">
              <a:lnSpc>
                <a:spcPct val="100000"/>
              </a:lnSpc>
              <a:spcBef>
                <a:spcPts val="0"/>
              </a:spcBef>
              <a:spcAft>
                <a:spcPts val="0"/>
              </a:spcAft>
              <a:buClr>
                <a:srgbClr val="000000"/>
              </a:buClr>
              <a:buSzPts val="1400"/>
              <a:buFont typeface="Arial"/>
              <a:buNone/>
            </a:pPr>
            <a:r>
              <a:rPr b="1" lang="en-US"/>
              <a:t>Auscultation:</a:t>
            </a:r>
            <a:endParaRPr/>
          </a:p>
          <a:p>
            <a:pPr indent="-228600" lvl="1" marL="914400" rtl="0" algn="l">
              <a:lnSpc>
                <a:spcPct val="100000"/>
              </a:lnSpc>
              <a:spcBef>
                <a:spcPts val="0"/>
              </a:spcBef>
              <a:spcAft>
                <a:spcPts val="0"/>
              </a:spcAft>
              <a:buSzPts val="1400"/>
              <a:buNone/>
            </a:pPr>
            <a:r>
              <a:rPr lang="en-US"/>
              <a:t>Crackles (rales)</a:t>
            </a:r>
            <a:endParaRPr/>
          </a:p>
          <a:p>
            <a:pPr indent="-228600" lvl="1" marL="914400" rtl="0" algn="l">
              <a:lnSpc>
                <a:spcPct val="100000"/>
              </a:lnSpc>
              <a:spcBef>
                <a:spcPts val="0"/>
              </a:spcBef>
              <a:spcAft>
                <a:spcPts val="0"/>
              </a:spcAft>
              <a:buSzPts val="1400"/>
              <a:buNone/>
            </a:pPr>
            <a:r>
              <a:rPr lang="en-US"/>
              <a:t>Rhonchi</a:t>
            </a:r>
            <a:endParaRPr/>
          </a:p>
          <a:p>
            <a:pPr indent="-228600" lvl="1" marL="914400" rtl="0" algn="l">
              <a:lnSpc>
                <a:spcPct val="100000"/>
              </a:lnSpc>
              <a:spcBef>
                <a:spcPts val="0"/>
              </a:spcBef>
              <a:spcAft>
                <a:spcPts val="0"/>
              </a:spcAft>
              <a:buSzPts val="1400"/>
              <a:buNone/>
            </a:pPr>
            <a:r>
              <a:rPr lang="en-US"/>
              <a:t>Wheezes</a:t>
            </a:r>
            <a:endParaRPr/>
          </a:p>
          <a:p>
            <a:pPr indent="-228600" lvl="1" marL="914400" rtl="0" algn="l">
              <a:lnSpc>
                <a:spcPct val="100000"/>
              </a:lnSpc>
              <a:spcBef>
                <a:spcPts val="0"/>
              </a:spcBef>
              <a:spcAft>
                <a:spcPts val="0"/>
              </a:spcAft>
              <a:buSzPts val="1400"/>
              <a:buNone/>
            </a:pPr>
            <a:r>
              <a:rPr lang="en-US"/>
              <a:t>Diminished breath sounds</a:t>
            </a:r>
            <a:endParaRPr/>
          </a:p>
          <a:p>
            <a:pPr indent="-228600" lvl="0" marL="457200" marR="0" rtl="0" algn="l">
              <a:lnSpc>
                <a:spcPct val="100000"/>
              </a:lnSpc>
              <a:spcBef>
                <a:spcPts val="0"/>
              </a:spcBef>
              <a:spcAft>
                <a:spcPts val="0"/>
              </a:spcAft>
              <a:buClr>
                <a:srgbClr val="000000"/>
              </a:buClr>
              <a:buSzPts val="1400"/>
              <a:buFont typeface="Arial"/>
              <a:buNone/>
            </a:pPr>
            <a:r>
              <a:rPr b="1" lang="en-US"/>
              <a:t>Percussion:</a:t>
            </a:r>
            <a:endParaRPr/>
          </a:p>
          <a:p>
            <a:pPr indent="-228600" lvl="1" marL="914400" rtl="0" algn="l">
              <a:lnSpc>
                <a:spcPct val="100000"/>
              </a:lnSpc>
              <a:spcBef>
                <a:spcPts val="0"/>
              </a:spcBef>
              <a:spcAft>
                <a:spcPts val="0"/>
              </a:spcAft>
              <a:buSzPts val="1400"/>
              <a:buNone/>
            </a:pPr>
            <a:r>
              <a:rPr lang="en-US"/>
              <a:t>Dullness over consolidated lung areas</a:t>
            </a:r>
            <a:endParaRPr/>
          </a:p>
          <a:p>
            <a:pPr indent="-228600" lvl="0" marL="457200" marR="0" rtl="0" algn="l">
              <a:lnSpc>
                <a:spcPct val="100000"/>
              </a:lnSpc>
              <a:spcBef>
                <a:spcPts val="0"/>
              </a:spcBef>
              <a:spcAft>
                <a:spcPts val="0"/>
              </a:spcAft>
              <a:buClr>
                <a:srgbClr val="000000"/>
              </a:buClr>
              <a:buSzPts val="1400"/>
              <a:buFont typeface="Arial"/>
              <a:buNone/>
            </a:pPr>
            <a:r>
              <a:rPr b="1" lang="en-US"/>
              <a:t>Palpation:</a:t>
            </a:r>
            <a:endParaRPr/>
          </a:p>
          <a:p>
            <a:pPr indent="-228600" lvl="1" marL="914400" rtl="0" algn="l">
              <a:lnSpc>
                <a:spcPct val="100000"/>
              </a:lnSpc>
              <a:spcBef>
                <a:spcPts val="0"/>
              </a:spcBef>
              <a:spcAft>
                <a:spcPts val="0"/>
              </a:spcAft>
              <a:buSzPts val="1400"/>
              <a:buNone/>
            </a:pPr>
            <a:r>
              <a:rPr lang="en-US"/>
              <a:t>Increased tactile fremitus</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25" name="Google Shape;22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2" name="Google Shape;23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Prioritize airway, breathing, circulation</a:t>
            </a:r>
            <a:endParaRPr/>
          </a:p>
          <a:p>
            <a:pPr indent="-228600" lvl="0" marL="457200" marR="0" rtl="0" algn="l">
              <a:lnSpc>
                <a:spcPct val="100000"/>
              </a:lnSpc>
              <a:spcBef>
                <a:spcPts val="0"/>
              </a:spcBef>
              <a:spcAft>
                <a:spcPts val="0"/>
              </a:spcAft>
              <a:buClr>
                <a:srgbClr val="000000"/>
              </a:buClr>
              <a:buSzPts val="1400"/>
              <a:buFont typeface="Arial"/>
              <a:buNone/>
            </a:pPr>
            <a:r>
              <a:rPr lang="en-US"/>
              <a:t>Administer oxygen safely</a:t>
            </a:r>
            <a:endParaRPr/>
          </a:p>
          <a:p>
            <a:pPr indent="-228600" lvl="0" marL="457200" marR="0" rtl="0" algn="l">
              <a:lnSpc>
                <a:spcPct val="100000"/>
              </a:lnSpc>
              <a:spcBef>
                <a:spcPts val="0"/>
              </a:spcBef>
              <a:spcAft>
                <a:spcPts val="0"/>
              </a:spcAft>
              <a:buClr>
                <a:srgbClr val="000000"/>
              </a:buClr>
              <a:buSzPts val="1400"/>
              <a:buFont typeface="Arial"/>
              <a:buNone/>
            </a:pPr>
            <a:r>
              <a:rPr lang="en-US"/>
              <a:t>Encourage deep breathing, coughing, and incentive spirometry</a:t>
            </a:r>
            <a:endParaRPr/>
          </a:p>
          <a:p>
            <a:pPr indent="-228600" lvl="0" marL="457200" marR="0" rtl="0" algn="l">
              <a:lnSpc>
                <a:spcPct val="100000"/>
              </a:lnSpc>
              <a:spcBef>
                <a:spcPts val="0"/>
              </a:spcBef>
              <a:spcAft>
                <a:spcPts val="0"/>
              </a:spcAft>
              <a:buClr>
                <a:srgbClr val="000000"/>
              </a:buClr>
              <a:buSzPts val="1400"/>
              <a:buFont typeface="Arial"/>
              <a:buNone/>
            </a:pPr>
            <a:r>
              <a:rPr lang="en-US"/>
              <a:t>Hydrate the patient (as appropriate)</a:t>
            </a:r>
            <a:endParaRPr/>
          </a:p>
          <a:p>
            <a:pPr indent="-228600" lvl="0" marL="457200" marR="0" rtl="0" algn="l">
              <a:lnSpc>
                <a:spcPct val="100000"/>
              </a:lnSpc>
              <a:spcBef>
                <a:spcPts val="0"/>
              </a:spcBef>
              <a:spcAft>
                <a:spcPts val="0"/>
              </a:spcAft>
              <a:buClr>
                <a:srgbClr val="000000"/>
              </a:buClr>
              <a:buSzPts val="1400"/>
              <a:buFont typeface="Arial"/>
              <a:buNone/>
            </a:pPr>
            <a:r>
              <a:rPr lang="en-US"/>
              <a:t>Collaborate with respiratory therapy</a:t>
            </a:r>
            <a:endParaRPr/>
          </a:p>
          <a:p>
            <a:pPr indent="-228600" lvl="0" marL="457200" marR="0" rtl="0" algn="l">
              <a:lnSpc>
                <a:spcPct val="100000"/>
              </a:lnSpc>
              <a:spcBef>
                <a:spcPts val="0"/>
              </a:spcBef>
              <a:spcAft>
                <a:spcPts val="0"/>
              </a:spcAft>
              <a:buClr>
                <a:srgbClr val="000000"/>
              </a:buClr>
              <a:buSzPts val="1400"/>
              <a:buFont typeface="Arial"/>
              <a:buNone/>
            </a:pPr>
            <a:r>
              <a:rPr lang="en-US"/>
              <a:t>Monitor response to antibiotics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Nurses must detect early signs of worsening pneumonia:</a:t>
            </a:r>
            <a:endParaRPr/>
          </a:p>
          <a:p>
            <a:pPr indent="-228600" lvl="0" marL="457200" marR="0" rtl="0" algn="l">
              <a:lnSpc>
                <a:spcPct val="100000"/>
              </a:lnSpc>
              <a:spcBef>
                <a:spcPts val="0"/>
              </a:spcBef>
              <a:spcAft>
                <a:spcPts val="0"/>
              </a:spcAft>
              <a:buClr>
                <a:srgbClr val="000000"/>
              </a:buClr>
              <a:buSzPts val="1400"/>
              <a:buFont typeface="Arial"/>
              <a:buNone/>
            </a:pPr>
            <a:r>
              <a:rPr lang="en-US"/>
              <a:t>Hypoxia</a:t>
            </a:r>
            <a:endParaRPr/>
          </a:p>
          <a:p>
            <a:pPr indent="-228600" lvl="0" marL="457200" marR="0" rtl="0" algn="l">
              <a:lnSpc>
                <a:spcPct val="100000"/>
              </a:lnSpc>
              <a:spcBef>
                <a:spcPts val="0"/>
              </a:spcBef>
              <a:spcAft>
                <a:spcPts val="0"/>
              </a:spcAft>
              <a:buClr>
                <a:srgbClr val="000000"/>
              </a:buClr>
              <a:buSzPts val="1400"/>
              <a:buFont typeface="Arial"/>
              <a:buNone/>
            </a:pPr>
            <a:r>
              <a:rPr lang="en-US"/>
              <a:t>Sepsis</a:t>
            </a:r>
            <a:endParaRPr/>
          </a:p>
          <a:p>
            <a:pPr indent="-228600" lvl="0" marL="457200" marR="0" rtl="0" algn="l">
              <a:lnSpc>
                <a:spcPct val="100000"/>
              </a:lnSpc>
              <a:spcBef>
                <a:spcPts val="0"/>
              </a:spcBef>
              <a:spcAft>
                <a:spcPts val="0"/>
              </a:spcAft>
              <a:buClr>
                <a:srgbClr val="000000"/>
              </a:buClr>
              <a:buSzPts val="1400"/>
              <a:buFont typeface="Arial"/>
              <a:buNone/>
            </a:pPr>
            <a:r>
              <a:rPr lang="en-US"/>
              <a:t>Respiratory failure</a:t>
            </a:r>
            <a:endParaRPr/>
          </a:p>
          <a:p>
            <a:pPr indent="-228600" lvl="0" marL="457200" marR="0" rtl="0" algn="l">
              <a:lnSpc>
                <a:spcPct val="100000"/>
              </a:lnSpc>
              <a:spcBef>
                <a:spcPts val="0"/>
              </a:spcBef>
              <a:spcAft>
                <a:spcPts val="0"/>
              </a:spcAft>
              <a:buClr>
                <a:srgbClr val="000000"/>
              </a:buClr>
              <a:buSzPts val="1400"/>
              <a:buFont typeface="Arial"/>
              <a:buNone/>
            </a:pPr>
            <a:r>
              <a:rPr lang="en-US"/>
              <a:t>Dehydration</a:t>
            </a:r>
            <a:endParaRPr/>
          </a:p>
          <a:p>
            <a:pPr indent="-228600" lvl="0" marL="457200" marR="0" rtl="0" algn="l">
              <a:lnSpc>
                <a:spcPct val="100000"/>
              </a:lnSpc>
              <a:spcBef>
                <a:spcPts val="0"/>
              </a:spcBef>
              <a:spcAft>
                <a:spcPts val="0"/>
              </a:spcAft>
              <a:buClr>
                <a:srgbClr val="000000"/>
              </a:buClr>
              <a:buSzPts val="1400"/>
              <a:buFont typeface="Arial"/>
              <a:buNone/>
            </a:pPr>
            <a:r>
              <a:rPr lang="en-US"/>
              <a:t>Pleural effusion</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33" name="Google Shape;23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A person‑centered assessment begins with exploring an individual’s understanding of their condition, their personal preferences, and the goals that matter most to them. This involves creating a supportive environment where the older adult feels comfortable expressing what they know, what worries them, and what they hope to achieve in managing their health. Rather than assuming knowledge or imposing standardized plans, the nurse actively listens, asks open‑ended questions, and clarifies misconceptions in a respectful way. Understanding the person’s cultural background, daily routines, values, and desired level of independence helps tailor care strategies that feel realistic and meaningful. By aligning health interventions with the individual’s priorities—whether maintaining mobility, reducing symptoms, or staying at home—the nurse empowers the older adult to take an active role in their self‑management and strengthens their confidence in navigating their condition.</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42" name="Google Shape;242;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6" name="Shape 246"/>
        <p:cNvGrpSpPr/>
        <p:nvPr/>
      </p:nvGrpSpPr>
      <p:grpSpPr>
        <a:xfrm>
          <a:off x="0" y="0"/>
          <a:ext cx="0" cy="0"/>
          <a:chOff x="0" y="0"/>
          <a:chExt cx="0" cy="0"/>
        </a:xfrm>
      </p:grpSpPr>
      <p:sp>
        <p:nvSpPr>
          <p:cNvPr id="247" name="Google Shape;247;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8" name="Google Shape;248;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Older adults vary in what they need or want to manage.  The key steps is first do complete a comprehensive assessment on what the ability to manage a specific disease state. </a:t>
            </a:r>
            <a:endParaRPr/>
          </a:p>
          <a:p>
            <a:pPr indent="-228600" lvl="0" marL="457200" marR="0" rtl="0" algn="l">
              <a:lnSpc>
                <a:spcPct val="100000"/>
              </a:lnSpc>
              <a:spcBef>
                <a:spcPts val="0"/>
              </a:spcBef>
              <a:spcAft>
                <a:spcPts val="0"/>
              </a:spcAft>
              <a:buClr>
                <a:srgbClr val="000000"/>
              </a:buClr>
              <a:buSzPts val="1400"/>
              <a:buFont typeface="Arial"/>
              <a:buNone/>
            </a:pPr>
            <a:r>
              <a:rPr lang="en-US"/>
              <a:t>Ask what </a:t>
            </a:r>
            <a:r>
              <a:rPr i="1" lang="en-US"/>
              <a:t>they</a:t>
            </a:r>
            <a:r>
              <a:rPr lang="en-US"/>
              <a:t> want to focus on</a:t>
            </a:r>
            <a:endParaRPr/>
          </a:p>
          <a:p>
            <a:pPr indent="-228600" lvl="0" marL="457200" marR="0" rtl="0" algn="l">
              <a:lnSpc>
                <a:spcPct val="100000"/>
              </a:lnSpc>
              <a:spcBef>
                <a:spcPts val="0"/>
              </a:spcBef>
              <a:spcAft>
                <a:spcPts val="0"/>
              </a:spcAft>
              <a:buClr>
                <a:srgbClr val="000000"/>
              </a:buClr>
              <a:buSzPts val="1400"/>
              <a:buFont typeface="Arial"/>
              <a:buNone/>
            </a:pPr>
            <a:r>
              <a:rPr lang="en-US"/>
              <a:t>Explore their understanding of the condition</a:t>
            </a:r>
            <a:endParaRPr/>
          </a:p>
          <a:p>
            <a:pPr indent="-228600" lvl="0" marL="457200" marR="0" rtl="0" algn="l">
              <a:lnSpc>
                <a:spcPct val="100000"/>
              </a:lnSpc>
              <a:spcBef>
                <a:spcPts val="0"/>
              </a:spcBef>
              <a:spcAft>
                <a:spcPts val="0"/>
              </a:spcAft>
              <a:buClr>
                <a:srgbClr val="000000"/>
              </a:buClr>
              <a:buSzPts val="1400"/>
              <a:buFont typeface="Arial"/>
              <a:buNone/>
            </a:pPr>
            <a:r>
              <a:rPr lang="en-US"/>
              <a:t>Identify what matters most (e.g., staying independent, reducing pain, avoiding hospitalization)</a:t>
            </a:r>
            <a:endParaRPr/>
          </a:p>
          <a:p>
            <a:pPr indent="-228600" lvl="0" marL="457200" marR="0" rtl="0" algn="l">
              <a:lnSpc>
                <a:spcPct val="100000"/>
              </a:lnSpc>
              <a:spcBef>
                <a:spcPts val="0"/>
              </a:spcBef>
              <a:spcAft>
                <a:spcPts val="0"/>
              </a:spcAft>
              <a:buClr>
                <a:srgbClr val="000000"/>
              </a:buClr>
              <a:buSzPts val="1400"/>
              <a:buFont typeface="Arial"/>
              <a:buNone/>
            </a:pPr>
            <a:r>
              <a:rPr lang="en-US"/>
              <a:t>Tailor education to their learning style (visual, verbal, hands‑on)</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Older adults who speak English as a second language often face unique challenges in understanding health care information, which can affect their ability to navigate the system and manage chronic conditions. Limited English proficiency may make it difficult to interpret medical terminology, follow treatment instructions, or communicate symptoms clearly, leading to misunderstandings and reduced confidence in decision‑making. Many older adults may also feel hesitant to ask questions or admit confusion, especially if cultural norms discourage challenging authority figures. Person‑centered care requires recognizing these barriers and adapting communication through plain language, visual aids, interpreters, and culturally respectful dialogue. By creating a supportive environment where older adults feel heard and understood, health professionals can strengthen comprehension, promote shared decision‑making, and empower individuals to participate actively in their own care.</a:t>
            </a:r>
            <a:endParaRPr/>
          </a:p>
        </p:txBody>
      </p:sp>
      <p:sp>
        <p:nvSpPr>
          <p:cNvPr id="249" name="Google Shape;249;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6" name="Google Shape;25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Using plain language is essential when teaching older adults about their health, as it helps ensure information is clear, accessible, and not overwhelming. Nurses can support understanding by breaking information into small, manageable steps and checking comprehension through the teach‑back method, inviting the person to demonstrate or explain instructions in their own words. Providing written or visual aids with large print reinforces learning and accommodates age‑related changes in vision or memory. Linking new information to the person’s daily routines—such as taking medication with breakfast or checking symptoms before bedtime—helps make self‑management feel natural and achievable. When education is delivered in a way that feels empowering rather than intimidating, older adults are more confident and engaged in managing their own health.</a:t>
            </a:r>
            <a:endParaRPr/>
          </a:p>
        </p:txBody>
      </p:sp>
      <p:sp>
        <p:nvSpPr>
          <p:cNvPr id="257" name="Google Shape;25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p1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Good sleep hygiene is essential for older adults, yet aging often brings changes that make restful sleep harder to achieve. Establishing healthy sleep habits—such as keeping a consistent bedtime, creating a quiet and comfortable sleep environment, limiting daytime naps, and avoiding caffeine or heavy meals late in the day—helps regulate the body’s internal clock and supports deeper, more restorative sleep. Gentle evening routines like reading, stretching, or listening to calming music can also signal the body that it’s time to wind down. For many older adults, reducing screen time before bed and ensuring exposure to natural daylight during the day can improve sleep quality by supporting healthy circadian rhythms.</a:t>
            </a:r>
            <a:endParaRPr/>
          </a:p>
          <a:p>
            <a:pPr indent="-228600" lvl="0" marL="457200" marR="0" rtl="0" algn="l">
              <a:lnSpc>
                <a:spcPct val="100000"/>
              </a:lnSpc>
              <a:spcBef>
                <a:spcPts val="0"/>
              </a:spcBef>
              <a:spcAft>
                <a:spcPts val="0"/>
              </a:spcAft>
              <a:buClr>
                <a:srgbClr val="000000"/>
              </a:buClr>
              <a:buSzPts val="1400"/>
              <a:buFont typeface="Arial"/>
              <a:buNone/>
            </a:pPr>
            <a:r>
              <a:rPr lang="en-US"/>
              <a:t>Quality sleep plays a powerful role in overall health. Poor sleep in older adults is linked to increased risk of falls, impaired memory, reduced immune function, mood changes, and worsening of chronic conditions such as heart disease, diabetes, and depression. It can also affect balance, reaction time, and daytime alertness, making everyday activities more challenging. By prioritizing sleep hygiene, older adults can improve their energy levels, cognitive function, emotional well‑being, and overall quality of life. In short, better sleep isn’t just about feeling rested—it’s a cornerstone of healthy aging.</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273" name="Google Shape;273;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3" name="Google Shape;123;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24" name="Google Shape;124;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0" name="Google Shape;280;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Older adults who speak English as a second language often face unique challenges in understanding health care information, which can affect their ability to navigate the system and manage chronic conditions. Limited English proficiency may make it difficult to interpret medical terminology, follow treatment instructions, or communicate symptoms clearly, leading to misunderstandings and reduced confidence in decision‑making. Many older adults may also feel hesitant to ask questions or admit confusion, especially if cultural norms discourage challenging authority figures. Person‑centered care requires recognizing these barriers and adapting communication through plain language, visual aids, interpreters, and culturally respectful dialogue. By creating a supportive environment where older adults feel heard and understood, health professionals can strengthen comprehension, promote shared decision‑making, and empower individuals to participate actively in their own care.</a:t>
            </a:r>
            <a:endParaRPr/>
          </a:p>
          <a:p>
            <a:pPr indent="-228600" lvl="0" marL="457200" marR="0" rtl="0" algn="l">
              <a:lnSpc>
                <a:spcPct val="100000"/>
              </a:lnSpc>
              <a:spcBef>
                <a:spcPts val="0"/>
              </a:spcBef>
              <a:spcAft>
                <a:spcPts val="0"/>
              </a:spcAft>
              <a:buClr>
                <a:srgbClr val="000000"/>
              </a:buClr>
              <a:buSzPts val="1400"/>
              <a:buFont typeface="Arial"/>
              <a:buNone/>
            </a:pPr>
            <a:r>
              <a:rPr lang="en-US"/>
              <a:t>Nurses take time to learn about the person’s cultural background, health beliefs, and preferred decision‑making style. By showing patience, listening actively, and validating the person’s experiences, nurses create a safe environment where ESL older adults feel comfortable asking questions and participating in their care.</a:t>
            </a:r>
            <a:endParaRPr/>
          </a:p>
        </p:txBody>
      </p:sp>
      <p:sp>
        <p:nvSpPr>
          <p:cNvPr id="281" name="Google Shape;281;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9" name="Google Shape;289;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Available to all SNF, AL and Home Care is an evidenced based proactive quality improvement program called INTERACT. </a:t>
            </a:r>
            <a:endParaRPr/>
          </a:p>
          <a:p>
            <a:pPr indent="-228600" lvl="0" marL="457200" marR="0" rtl="0" algn="l">
              <a:lnSpc>
                <a:spcPct val="100000"/>
              </a:lnSpc>
              <a:spcBef>
                <a:spcPts val="0"/>
              </a:spcBef>
              <a:spcAft>
                <a:spcPts val="0"/>
              </a:spcAft>
              <a:buClr>
                <a:srgbClr val="000000"/>
              </a:buClr>
              <a:buSzPts val="1400"/>
              <a:buFont typeface="Arial"/>
              <a:buNone/>
            </a:pPr>
            <a:r>
              <a:t/>
            </a:r>
            <a:endParaRPr b="1"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a:solidFill>
                  <a:schemeClr val="dk1"/>
                </a:solidFill>
                <a:latin typeface="Arial"/>
                <a:ea typeface="Arial"/>
                <a:cs typeface="Arial"/>
                <a:sym typeface="Arial"/>
              </a:rPr>
              <a:t>What is INTERACT?</a:t>
            </a:r>
            <a:endParaRPr/>
          </a:p>
          <a:p>
            <a:pPr indent="-228600" lvl="0" marL="457200" marR="0" rtl="0" algn="l">
              <a:lnSpc>
                <a:spcPct val="100000"/>
              </a:lnSpc>
              <a:spcBef>
                <a:spcPts val="0"/>
              </a:spcBef>
              <a:spcAft>
                <a:spcPts val="0"/>
              </a:spcAft>
              <a:buClr>
                <a:srgbClr val="000000"/>
              </a:buClr>
              <a:buSzPts val="1400"/>
              <a:buFont typeface="Arial"/>
              <a:buNone/>
            </a:pPr>
            <a:r>
              <a:rPr b="1" i="0" lang="en-US" sz="1200">
                <a:solidFill>
                  <a:schemeClr val="dk1"/>
                </a:solidFill>
                <a:latin typeface="Arial"/>
                <a:ea typeface="Arial"/>
                <a:cs typeface="Arial"/>
                <a:sym typeface="Arial"/>
              </a:rPr>
              <a:t>INTERACT</a:t>
            </a:r>
            <a:r>
              <a:rPr b="0" i="0" lang="en-US" sz="1200">
                <a:solidFill>
                  <a:schemeClr val="dk1"/>
                </a:solidFill>
                <a:latin typeface="Arial"/>
                <a:ea typeface="Arial"/>
                <a:cs typeface="Arial"/>
                <a:sym typeface="Arial"/>
              </a:rPr>
              <a:t> is an acronym for “</a:t>
            </a:r>
            <a:r>
              <a:rPr b="1" i="0" lang="en-US" sz="1200">
                <a:solidFill>
                  <a:schemeClr val="dk1"/>
                </a:solidFill>
                <a:latin typeface="Arial"/>
                <a:ea typeface="Arial"/>
                <a:cs typeface="Arial"/>
                <a:sym typeface="Arial"/>
              </a:rPr>
              <a:t>I</a:t>
            </a:r>
            <a:r>
              <a:rPr b="0" i="0" lang="en-US" sz="1200">
                <a:solidFill>
                  <a:schemeClr val="dk1"/>
                </a:solidFill>
                <a:latin typeface="Arial"/>
                <a:ea typeface="Arial"/>
                <a:cs typeface="Arial"/>
                <a:sym typeface="Arial"/>
              </a:rPr>
              <a:t>nterventions to </a:t>
            </a:r>
            <a:r>
              <a:rPr b="1" i="0" lang="en-US" sz="1200">
                <a:solidFill>
                  <a:schemeClr val="dk1"/>
                </a:solidFill>
                <a:latin typeface="Arial"/>
                <a:ea typeface="Arial"/>
                <a:cs typeface="Arial"/>
                <a:sym typeface="Arial"/>
              </a:rPr>
              <a:t>R</a:t>
            </a:r>
            <a:r>
              <a:rPr b="0" i="0" lang="en-US" sz="1200">
                <a:solidFill>
                  <a:schemeClr val="dk1"/>
                </a:solidFill>
                <a:latin typeface="Arial"/>
                <a:ea typeface="Arial"/>
                <a:cs typeface="Arial"/>
                <a:sym typeface="Arial"/>
              </a:rPr>
              <a:t>educe </a:t>
            </a:r>
            <a:r>
              <a:rPr b="1" i="0" lang="en-US" sz="1200">
                <a:solidFill>
                  <a:schemeClr val="dk1"/>
                </a:solidFill>
                <a:latin typeface="Arial"/>
                <a:ea typeface="Arial"/>
                <a:cs typeface="Arial"/>
                <a:sym typeface="Arial"/>
              </a:rPr>
              <a:t>A</a:t>
            </a:r>
            <a:r>
              <a:rPr b="0" i="0" lang="en-US" sz="1200">
                <a:solidFill>
                  <a:schemeClr val="dk1"/>
                </a:solidFill>
                <a:latin typeface="Arial"/>
                <a:ea typeface="Arial"/>
                <a:cs typeface="Arial"/>
                <a:sym typeface="Arial"/>
              </a:rPr>
              <a:t>cute </a:t>
            </a:r>
            <a:r>
              <a:rPr b="1" i="0" lang="en-US" sz="1200">
                <a:solidFill>
                  <a:schemeClr val="dk1"/>
                </a:solidFill>
                <a:latin typeface="Arial"/>
                <a:ea typeface="Arial"/>
                <a:cs typeface="Arial"/>
                <a:sym typeface="Arial"/>
              </a:rPr>
              <a:t>C</a:t>
            </a:r>
            <a:r>
              <a:rPr b="0" i="0" lang="en-US" sz="1200">
                <a:solidFill>
                  <a:schemeClr val="dk1"/>
                </a:solidFill>
                <a:latin typeface="Arial"/>
                <a:ea typeface="Arial"/>
                <a:cs typeface="Arial"/>
                <a:sym typeface="Arial"/>
              </a:rPr>
              <a:t>are </a:t>
            </a:r>
            <a:r>
              <a:rPr b="1" i="0" lang="en-US" sz="1200">
                <a:solidFill>
                  <a:schemeClr val="dk1"/>
                </a:solidFill>
                <a:latin typeface="Arial"/>
                <a:ea typeface="Arial"/>
                <a:cs typeface="Arial"/>
                <a:sym typeface="Arial"/>
              </a:rPr>
              <a:t>T</a:t>
            </a:r>
            <a:r>
              <a:rPr b="0" i="0" lang="en-US" sz="1200">
                <a:solidFill>
                  <a:schemeClr val="dk1"/>
                </a:solidFill>
                <a:latin typeface="Arial"/>
                <a:ea typeface="Arial"/>
                <a:cs typeface="Arial"/>
                <a:sym typeface="Arial"/>
              </a:rPr>
              <a:t>ransfers.” The interventions is a quality improvement program designed to improve the identification, evaluation, and communication about changes in resident status. INTERACT was first designed in a project supported by the Centers for Medicare and Medicaid Services (CMS). Now, many post-acute providers across the U.S. are using INTERACT.</a:t>
            </a:r>
            <a:endParaRPr/>
          </a:p>
          <a:p>
            <a:pPr indent="-228600" lvl="0" marL="457200" marR="0" rtl="0" algn="l">
              <a:lnSpc>
                <a:spcPct val="100000"/>
              </a:lnSpc>
              <a:spcBef>
                <a:spcPts val="0"/>
              </a:spcBef>
              <a:spcAft>
                <a:spcPts val="0"/>
              </a:spcAft>
              <a:buClr>
                <a:srgbClr val="000000"/>
              </a:buClr>
              <a:buSzPts val="1400"/>
              <a:buFont typeface="Arial"/>
              <a:buNone/>
            </a:pPr>
            <a:r>
              <a:t/>
            </a:r>
            <a:endParaRPr b="1"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a:solidFill>
                  <a:schemeClr val="dk1"/>
                </a:solidFill>
                <a:latin typeface="Arial"/>
                <a:ea typeface="Arial"/>
                <a:cs typeface="Arial"/>
                <a:sym typeface="Arial"/>
              </a:rPr>
              <a:t>What is the purpose of the INTERACT Quality Improvement Program?</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a:solidFill>
                  <a:schemeClr val="dk1"/>
                </a:solidFill>
                <a:latin typeface="Arial"/>
                <a:ea typeface="Arial"/>
                <a:cs typeface="Arial"/>
                <a:sym typeface="Arial"/>
              </a:rPr>
              <a:t>The overall goal of the INTERACT program is to reduce the frequency of transfers to the acute hospital. As we discussed, Transfers to the hospital can be emotionally and physically difficult for residents, and result in numerous complications of hospitalization, and they are costly.</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1" i="0" lang="en-US" sz="1200">
                <a:solidFill>
                  <a:schemeClr val="dk1"/>
                </a:solidFill>
                <a:latin typeface="Arial"/>
                <a:ea typeface="Arial"/>
                <a:cs typeface="Arial"/>
                <a:sym typeface="Arial"/>
              </a:rPr>
              <a:t>LISA TO ASK BETTY:  BETTY, would you tell us a little more about the INTERACT Quality Improvement Program?  </a:t>
            </a:r>
            <a:endParaRPr/>
          </a:p>
          <a:p>
            <a:pPr indent="-228600" lvl="0" marL="457200" marR="0" rtl="0" algn="l">
              <a:lnSpc>
                <a:spcPct val="100000"/>
              </a:lnSpc>
              <a:spcBef>
                <a:spcPts val="0"/>
              </a:spcBef>
              <a:spcAft>
                <a:spcPts val="0"/>
              </a:spcAft>
              <a:buClr>
                <a:srgbClr val="000000"/>
              </a:buClr>
              <a:buSzPts val="1400"/>
              <a:buFont typeface="Arial"/>
              <a:buNone/>
            </a:pPr>
            <a:br>
              <a:rPr lang="en-US"/>
            </a:br>
            <a:endParaRPr/>
          </a:p>
        </p:txBody>
      </p:sp>
      <p:sp>
        <p:nvSpPr>
          <p:cNvPr id="290" name="Google Shape;290;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i="0" lang="en-US" sz="1200">
                <a:solidFill>
                  <a:schemeClr val="dk1"/>
                </a:solidFill>
                <a:latin typeface="Arial"/>
                <a:ea typeface="Arial"/>
                <a:cs typeface="Arial"/>
                <a:sym typeface="Arial"/>
              </a:rPr>
              <a:t>There are four basic types of tools:</a:t>
            </a:r>
            <a:endParaRPr b="0" i="0" sz="1200">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0" i="0" lang="en-US" sz="1200">
                <a:solidFill>
                  <a:schemeClr val="dk1"/>
                </a:solidFill>
                <a:latin typeface="Arial"/>
                <a:ea typeface="Arial"/>
                <a:cs typeface="Arial"/>
                <a:sym typeface="Arial"/>
              </a:rPr>
              <a:t>Quality Improvement tools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a:solidFill>
                  <a:schemeClr val="dk1"/>
                </a:solidFill>
                <a:latin typeface="Arial"/>
                <a:ea typeface="Arial"/>
                <a:cs typeface="Arial"/>
                <a:sym typeface="Arial"/>
              </a:rPr>
              <a:t>Communication tools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a:solidFill>
                  <a:schemeClr val="dk1"/>
                </a:solidFill>
                <a:latin typeface="Arial"/>
                <a:ea typeface="Arial"/>
                <a:cs typeface="Arial"/>
                <a:sym typeface="Arial"/>
              </a:rPr>
              <a:t>Decision Support tools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a:solidFill>
                  <a:schemeClr val="dk1"/>
                </a:solidFill>
                <a:latin typeface="Arial"/>
                <a:ea typeface="Arial"/>
                <a:cs typeface="Arial"/>
                <a:sym typeface="Arial"/>
              </a:rPr>
              <a:t>Advance Care Planning tools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a:solidFill>
                  <a:schemeClr val="dk1"/>
                </a:solidFill>
                <a:latin typeface="Arial"/>
                <a:ea typeface="Arial"/>
                <a:cs typeface="Arial"/>
                <a:sym typeface="Arial"/>
              </a:rPr>
              <a:t>The specific tools are designed for use by selected members of the care team. However, in order for the INTERACT team to be successful, all members of the care team should be aware of all of the tools and their uses.</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00" name="Google Shape;300;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9" name="Google Shape;31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“I want to reframe something: INTERACT is not just a set of forms.</a:t>
            </a:r>
            <a:endParaRPr/>
          </a:p>
          <a:p>
            <a:pPr indent="-228600" lvl="0" marL="457200" marR="0" rtl="0" algn="l">
              <a:lnSpc>
                <a:spcPct val="100000"/>
              </a:lnSpc>
              <a:spcBef>
                <a:spcPts val="0"/>
              </a:spcBef>
              <a:spcAft>
                <a:spcPts val="0"/>
              </a:spcAft>
              <a:buClr>
                <a:srgbClr val="000000"/>
              </a:buClr>
              <a:buSzPts val="1400"/>
              <a:buFont typeface="Arial"/>
              <a:buNone/>
            </a:pPr>
            <a:r>
              <a:rPr lang="en-US"/>
              <a:t>It’s a leadership system.”</a:t>
            </a:r>
            <a:endParaRPr/>
          </a:p>
          <a:p>
            <a:pPr indent="-228600" lvl="0" marL="457200" marR="0" rtl="0" algn="l">
              <a:lnSpc>
                <a:spcPct val="100000"/>
              </a:lnSpc>
              <a:spcBef>
                <a:spcPts val="0"/>
              </a:spcBef>
              <a:spcAft>
                <a:spcPts val="0"/>
              </a:spcAft>
              <a:buClr>
                <a:srgbClr val="000000"/>
              </a:buClr>
              <a:buSzPts val="1400"/>
              <a:buFont typeface="Arial"/>
              <a:buNone/>
            </a:pPr>
            <a:r>
              <a:rPr lang="en-US"/>
              <a:t>“It creates consistency in how change of condition is recognized, escalated, and managed.”</a:t>
            </a:r>
            <a:endParaRPr/>
          </a:p>
          <a:p>
            <a:pPr indent="-228600" lvl="0" marL="457200" marR="0" rtl="0" algn="l">
              <a:lnSpc>
                <a:spcPct val="100000"/>
              </a:lnSpc>
              <a:spcBef>
                <a:spcPts val="0"/>
              </a:spcBef>
              <a:spcAft>
                <a:spcPts val="0"/>
              </a:spcAft>
              <a:buClr>
                <a:srgbClr val="000000"/>
              </a:buClr>
              <a:buSzPts val="1400"/>
              <a:buFont typeface="Arial"/>
              <a:buNone/>
            </a:pPr>
            <a:r>
              <a:rPr lang="en-US"/>
              <a:t>“Consistency reduces uncertainty. And uncertainty drives transfers.”</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20" name="Google Shape;32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7" name="Shape 327"/>
        <p:cNvGrpSpPr/>
        <p:nvPr/>
      </p:nvGrpSpPr>
      <p:grpSpPr>
        <a:xfrm>
          <a:off x="0" y="0"/>
          <a:ext cx="0" cy="0"/>
          <a:chOff x="0" y="0"/>
          <a:chExt cx="0" cy="0"/>
        </a:xfrm>
      </p:grpSpPr>
      <p:sp>
        <p:nvSpPr>
          <p:cNvPr id="328" name="Google Shape;328;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9" name="Google Shape;329;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a:t>
            </a:r>
            <a:endParaRPr/>
          </a:p>
        </p:txBody>
      </p:sp>
      <p:sp>
        <p:nvSpPr>
          <p:cNvPr id="330" name="Google Shape;330;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9" name="Google Shape;349;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Discuss how the tools work together – part of a quality improvement process – for AL, SNF and Home Care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Blue box are tools</a:t>
            </a:r>
            <a:endParaRPr/>
          </a:p>
          <a:p>
            <a:pPr indent="-228600" lvl="0" marL="457200" marR="0" rtl="0" algn="l">
              <a:lnSpc>
                <a:spcPct val="100000"/>
              </a:lnSpc>
              <a:spcBef>
                <a:spcPts val="0"/>
              </a:spcBef>
              <a:spcAft>
                <a:spcPts val="0"/>
              </a:spcAft>
              <a:buClr>
                <a:srgbClr val="000000"/>
              </a:buClr>
              <a:buSzPts val="1400"/>
              <a:buFont typeface="Arial"/>
              <a:buNone/>
            </a:pPr>
            <a:r>
              <a:rPr lang="en-US"/>
              <a:t>Middle portion is the admission through stay to DC process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The algorithm show you when and where to use them.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50" name="Google Shape;350;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6" name="Shape 356"/>
        <p:cNvGrpSpPr/>
        <p:nvPr/>
      </p:nvGrpSpPr>
      <p:grpSpPr>
        <a:xfrm>
          <a:off x="0" y="0"/>
          <a:ext cx="0" cy="0"/>
          <a:chOff x="0" y="0"/>
          <a:chExt cx="0" cy="0"/>
        </a:xfrm>
      </p:grpSpPr>
      <p:sp>
        <p:nvSpPr>
          <p:cNvPr id="357" name="Google Shape;357;p2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8" name="Google Shape;358;p2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 </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US"/>
              <a:t>this is a tool that most people know and is pivotal for the early identification  of CoC.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sz="1200" u="sng"/>
              <a:t>One of the most important tools in the QIP. Early identification of subtle changes in condition</a:t>
            </a:r>
            <a:r>
              <a:rPr lang="en-US" sz="1200"/>
              <a:t>. </a:t>
            </a:r>
            <a:endParaRPr/>
          </a:p>
          <a:p>
            <a:pPr indent="-228600" lvl="0" marL="457200" marR="0" rtl="0" algn="l">
              <a:lnSpc>
                <a:spcPct val="100000"/>
              </a:lnSpc>
              <a:spcBef>
                <a:spcPts val="0"/>
              </a:spcBef>
              <a:spcAft>
                <a:spcPts val="0"/>
              </a:spcAft>
              <a:buClr>
                <a:srgbClr val="000000"/>
              </a:buClr>
              <a:buSzPts val="1400"/>
              <a:buFont typeface="Arial"/>
              <a:buNone/>
            </a:pPr>
            <a:r>
              <a:rPr lang="en-US"/>
              <a:t>“Most changes are first noticed by CNAs.</a:t>
            </a:r>
            <a:endParaRPr/>
          </a:p>
          <a:p>
            <a:pPr indent="-228600" lvl="0" marL="457200" marR="0" rtl="0" algn="l">
              <a:lnSpc>
                <a:spcPct val="100000"/>
              </a:lnSpc>
              <a:spcBef>
                <a:spcPts val="0"/>
              </a:spcBef>
              <a:spcAft>
                <a:spcPts val="0"/>
              </a:spcAft>
              <a:buClr>
                <a:srgbClr val="000000"/>
              </a:buClr>
              <a:buSzPts val="1400"/>
              <a:buFont typeface="Arial"/>
              <a:buNone/>
            </a:pPr>
            <a:r>
              <a:rPr lang="en-US"/>
              <a:t>Not nurses. Not physicians.”</a:t>
            </a:r>
            <a:endParaRPr/>
          </a:p>
          <a:p>
            <a:pPr indent="-228600" lvl="0" marL="457200" marR="0" rtl="0" algn="l">
              <a:lnSpc>
                <a:spcPct val="100000"/>
              </a:lnSpc>
              <a:spcBef>
                <a:spcPts val="0"/>
              </a:spcBef>
              <a:spcAft>
                <a:spcPts val="0"/>
              </a:spcAft>
              <a:buClr>
                <a:srgbClr val="000000"/>
              </a:buClr>
              <a:buSzPts val="1400"/>
              <a:buFont typeface="Arial"/>
              <a:buNone/>
            </a:pPr>
            <a:r>
              <a:rPr lang="en-US"/>
              <a:t>“Stop &amp; Watch gives CNAs language. And language creates confidence.”</a:t>
            </a:r>
            <a:endParaRPr/>
          </a:p>
          <a:p>
            <a:pPr indent="0" lvl="0" marL="0" marR="0" rtl="0" algn="l">
              <a:lnSpc>
                <a:spcPct val="100000"/>
              </a:lnSpc>
              <a:spcBef>
                <a:spcPts val="0"/>
              </a:spcBef>
              <a:spcAft>
                <a:spcPts val="0"/>
              </a:spcAft>
              <a:buClr>
                <a:schemeClr val="dk1"/>
              </a:buClr>
              <a:buSzPts val="12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Colleen, would you discuss a few more of the tools that are utilized in this process?  </a:t>
            </a:r>
            <a:endParaRPr/>
          </a:p>
        </p:txBody>
      </p:sp>
      <p:sp>
        <p:nvSpPr>
          <p:cNvPr id="359" name="Google Shape;359;p2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p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1" name="Google Shape;371;p3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a:t>
            </a:r>
            <a:endParaRPr/>
          </a:p>
          <a:p>
            <a:pPr indent="0" lvl="0" marL="0" marR="0" rtl="0" algn="l">
              <a:lnSpc>
                <a:spcPct val="100000"/>
              </a:lnSpc>
              <a:spcBef>
                <a:spcPts val="0"/>
              </a:spcBef>
              <a:spcAft>
                <a:spcPts val="0"/>
              </a:spcAft>
              <a:buClr>
                <a:srgbClr val="F15E2B"/>
              </a:buClr>
              <a:buSzPts val="1200"/>
              <a:buFont typeface="Arial"/>
              <a:buNone/>
            </a:pPr>
            <a:r>
              <a:rPr b="1" lang="en-US" sz="1200">
                <a:solidFill>
                  <a:srgbClr val="F15E2B"/>
                </a:solidFill>
                <a:latin typeface="Arial"/>
                <a:ea typeface="Arial"/>
                <a:cs typeface="Arial"/>
                <a:sym typeface="Arial"/>
              </a:rPr>
              <a:t>The Purpose of the SBAR</a:t>
            </a:r>
            <a:endParaRPr/>
          </a:p>
          <a:p>
            <a:pPr indent="0" lvl="0" marL="0" marR="0" rtl="0" algn="l">
              <a:lnSpc>
                <a:spcPct val="100000"/>
              </a:lnSpc>
              <a:spcBef>
                <a:spcPts val="0"/>
              </a:spcBef>
              <a:spcAft>
                <a:spcPts val="0"/>
              </a:spcAft>
              <a:buClr>
                <a:schemeClr val="dk1"/>
              </a:buClr>
              <a:buSzPts val="1200"/>
              <a:buFont typeface="Arial"/>
              <a:buNone/>
            </a:pPr>
            <a:r>
              <a:t/>
            </a:r>
            <a:endParaRPr b="1" sz="1200">
              <a:solidFill>
                <a:srgbClr val="F15E2B"/>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595959"/>
                </a:solidFill>
              </a:rPr>
              <a:t>Improve communication</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595959"/>
                </a:solidFill>
              </a:rPr>
              <a:t>Consistent language</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595959"/>
                </a:solidFill>
              </a:rPr>
              <a:t>Standardized criteria</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595959"/>
                </a:solidFill>
              </a:rPr>
              <a:t>Clear guidelines</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595959"/>
                </a:solidFill>
              </a:rPr>
              <a:t>Communication that is efficient</a:t>
            </a:r>
            <a:endParaRPr/>
          </a:p>
          <a:p>
            <a:pPr indent="-228600" lvl="0" marL="457200" marR="0" rtl="0" algn="l">
              <a:lnSpc>
                <a:spcPct val="100000"/>
              </a:lnSpc>
              <a:spcBef>
                <a:spcPts val="0"/>
              </a:spcBef>
              <a:spcAft>
                <a:spcPts val="0"/>
              </a:spcAft>
              <a:buClr>
                <a:srgbClr val="000000"/>
              </a:buClr>
              <a:buSzPts val="1400"/>
              <a:buFont typeface="Arial"/>
              <a:buNone/>
            </a:pPr>
            <a:r>
              <a:rPr lang="en-US">
                <a:solidFill>
                  <a:srgbClr val="595959"/>
                </a:solidFill>
              </a:rPr>
              <a:t>Communication that is effective</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595959"/>
              </a:solidFill>
            </a:endParaRPr>
          </a:p>
          <a:p>
            <a:pPr indent="-228600" lvl="0" marL="457200" marR="0" rtl="0" algn="l">
              <a:lnSpc>
                <a:spcPct val="100000"/>
              </a:lnSpc>
              <a:spcBef>
                <a:spcPts val="0"/>
              </a:spcBef>
              <a:spcAft>
                <a:spcPts val="0"/>
              </a:spcAft>
              <a:buClr>
                <a:srgbClr val="000000"/>
              </a:buClr>
              <a:buSzPts val="1400"/>
              <a:buFont typeface="Arial"/>
              <a:buNone/>
            </a:pPr>
            <a:r>
              <a:rPr lang="en-US"/>
              <a:t>“Let’s talk about provider calls.</a:t>
            </a:r>
            <a:endParaRPr/>
          </a:p>
          <a:p>
            <a:pPr indent="-228600" lvl="0" marL="457200" marR="0" rtl="0" algn="l">
              <a:lnSpc>
                <a:spcPct val="100000"/>
              </a:lnSpc>
              <a:spcBef>
                <a:spcPts val="0"/>
              </a:spcBef>
              <a:spcAft>
                <a:spcPts val="0"/>
              </a:spcAft>
              <a:buClr>
                <a:srgbClr val="000000"/>
              </a:buClr>
              <a:buSzPts val="1400"/>
              <a:buFont typeface="Arial"/>
              <a:buNone/>
            </a:pPr>
            <a:r>
              <a:rPr lang="en-US"/>
              <a:t>Have you ever listened to a nurse call a physician and thought — ‘That could have been clearer’?”</a:t>
            </a:r>
            <a:endParaRPr/>
          </a:p>
          <a:p>
            <a:pPr indent="-228600" lvl="0" marL="457200" marR="0" rtl="0" algn="l">
              <a:lnSpc>
                <a:spcPct val="100000"/>
              </a:lnSpc>
              <a:spcBef>
                <a:spcPts val="0"/>
              </a:spcBef>
              <a:spcAft>
                <a:spcPts val="0"/>
              </a:spcAft>
              <a:buClr>
                <a:srgbClr val="000000"/>
              </a:buClr>
              <a:buSzPts val="1400"/>
              <a:buFont typeface="Arial"/>
              <a:buNone/>
            </a:pPr>
            <a:r>
              <a:rPr lang="en-US"/>
              <a:t>SBAR transforms that conversation from:</a:t>
            </a:r>
            <a:br>
              <a:rPr lang="en-US"/>
            </a:br>
            <a:r>
              <a:rPr lang="en-US"/>
              <a:t>‘Mrs. Smith isn’t doing well’</a:t>
            </a:r>
            <a:endParaRPr/>
          </a:p>
          <a:p>
            <a:pPr indent="-228600" lvl="0" marL="457200" marR="0" rtl="0" algn="l">
              <a:lnSpc>
                <a:spcPct val="100000"/>
              </a:lnSpc>
              <a:spcBef>
                <a:spcPts val="0"/>
              </a:spcBef>
              <a:spcAft>
                <a:spcPts val="0"/>
              </a:spcAft>
              <a:buClr>
                <a:srgbClr val="000000"/>
              </a:buClr>
              <a:buSzPts val="1400"/>
              <a:buFont typeface="Arial"/>
              <a:buNone/>
            </a:pPr>
            <a:r>
              <a:rPr lang="en-US"/>
              <a:t>To:</a:t>
            </a:r>
            <a:br>
              <a:rPr lang="en-US"/>
            </a:br>
            <a:r>
              <a:rPr lang="en-US"/>
              <a:t>‘Here is the situation, here is my assessment, here is what I recommend.’”</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595959"/>
              </a:solidFill>
            </a:endParaRPr>
          </a:p>
          <a:p>
            <a:pPr indent="-228600" lvl="0" marL="457200" marR="0" rtl="0" algn="l">
              <a:lnSpc>
                <a:spcPct val="100000"/>
              </a:lnSpc>
              <a:spcBef>
                <a:spcPts val="0"/>
              </a:spcBef>
              <a:spcAft>
                <a:spcPts val="0"/>
              </a:spcAft>
              <a:buClr>
                <a:srgbClr val="000000"/>
              </a:buClr>
              <a:buSzPts val="1400"/>
              <a:buFont typeface="Arial"/>
              <a:buNone/>
            </a:pPr>
            <a:r>
              <a:rPr b="1" lang="en-US"/>
              <a:t>🧩 What SBAR Stands For</a:t>
            </a:r>
            <a:endParaRPr/>
          </a:p>
          <a:p>
            <a:pPr indent="-228600" lvl="0" marL="457200" marR="0" rtl="0" algn="l">
              <a:lnSpc>
                <a:spcPct val="100000"/>
              </a:lnSpc>
              <a:spcBef>
                <a:spcPts val="0"/>
              </a:spcBef>
              <a:spcAft>
                <a:spcPts val="0"/>
              </a:spcAft>
              <a:buClr>
                <a:srgbClr val="000000"/>
              </a:buClr>
              <a:buSzPts val="1400"/>
              <a:buFont typeface="Arial"/>
              <a:buNone/>
            </a:pPr>
            <a:r>
              <a:rPr b="1" lang="en-US"/>
              <a:t>🟦 S — Situation</a:t>
            </a:r>
            <a:endParaRPr/>
          </a:p>
          <a:p>
            <a:pPr indent="-228600" lvl="0" marL="457200" marR="0" rtl="0" algn="l">
              <a:lnSpc>
                <a:spcPct val="100000"/>
              </a:lnSpc>
              <a:spcBef>
                <a:spcPts val="0"/>
              </a:spcBef>
              <a:spcAft>
                <a:spcPts val="0"/>
              </a:spcAft>
              <a:buClr>
                <a:srgbClr val="000000"/>
              </a:buClr>
              <a:buSzPts val="1400"/>
              <a:buFont typeface="Arial"/>
              <a:buNone/>
            </a:pPr>
            <a:r>
              <a:rPr lang="en-US"/>
              <a:t>A brief statement of the immediate issue.</a:t>
            </a:r>
            <a:endParaRPr/>
          </a:p>
          <a:p>
            <a:pPr indent="-228600" lvl="0" marL="457200" marR="0" rtl="0" algn="l">
              <a:lnSpc>
                <a:spcPct val="100000"/>
              </a:lnSpc>
              <a:spcBef>
                <a:spcPts val="0"/>
              </a:spcBef>
              <a:spcAft>
                <a:spcPts val="0"/>
              </a:spcAft>
              <a:buClr>
                <a:srgbClr val="000000"/>
              </a:buClr>
              <a:buSzPts val="1400"/>
              <a:buFont typeface="Arial"/>
              <a:buNone/>
            </a:pPr>
            <a:r>
              <a:rPr lang="en-US"/>
              <a:t>Example: “The patient is experiencing sudden shortness of breath.”</a:t>
            </a:r>
            <a:endParaRPr/>
          </a:p>
          <a:p>
            <a:pPr indent="-228600" lvl="0" marL="457200" marR="0" rtl="0" algn="l">
              <a:lnSpc>
                <a:spcPct val="100000"/>
              </a:lnSpc>
              <a:spcBef>
                <a:spcPts val="0"/>
              </a:spcBef>
              <a:spcAft>
                <a:spcPts val="0"/>
              </a:spcAft>
              <a:buClr>
                <a:srgbClr val="000000"/>
              </a:buClr>
              <a:buSzPts val="1400"/>
              <a:buFont typeface="Arial"/>
              <a:buNone/>
            </a:pPr>
            <a:r>
              <a:rPr b="1" lang="en-US"/>
              <a:t>🟨 B — Background</a:t>
            </a:r>
            <a:endParaRPr/>
          </a:p>
          <a:p>
            <a:pPr indent="-228600" lvl="0" marL="457200" marR="0" rtl="0" algn="l">
              <a:lnSpc>
                <a:spcPct val="100000"/>
              </a:lnSpc>
              <a:spcBef>
                <a:spcPts val="0"/>
              </a:spcBef>
              <a:spcAft>
                <a:spcPts val="0"/>
              </a:spcAft>
              <a:buClr>
                <a:srgbClr val="000000"/>
              </a:buClr>
              <a:buSzPts val="1400"/>
              <a:buFont typeface="Arial"/>
              <a:buNone/>
            </a:pPr>
            <a:r>
              <a:rPr lang="en-US"/>
              <a:t>Relevant context or history that helps explain the situation.</a:t>
            </a:r>
            <a:endParaRPr/>
          </a:p>
          <a:p>
            <a:pPr indent="-228600" lvl="0" marL="457200" marR="0" rtl="0" algn="l">
              <a:lnSpc>
                <a:spcPct val="100000"/>
              </a:lnSpc>
              <a:spcBef>
                <a:spcPts val="0"/>
              </a:spcBef>
              <a:spcAft>
                <a:spcPts val="0"/>
              </a:spcAft>
              <a:buClr>
                <a:srgbClr val="000000"/>
              </a:buClr>
              <a:buSzPts val="1400"/>
              <a:buFont typeface="Arial"/>
              <a:buNone/>
            </a:pPr>
            <a:r>
              <a:rPr lang="en-US"/>
              <a:t>Example: “They were admitted yesterday with pneumonia and have a history of COPD.”</a:t>
            </a:r>
            <a:endParaRPr/>
          </a:p>
          <a:p>
            <a:pPr indent="-228600" lvl="0" marL="457200" marR="0" rtl="0" algn="l">
              <a:lnSpc>
                <a:spcPct val="100000"/>
              </a:lnSpc>
              <a:spcBef>
                <a:spcPts val="0"/>
              </a:spcBef>
              <a:spcAft>
                <a:spcPts val="0"/>
              </a:spcAft>
              <a:buClr>
                <a:srgbClr val="000000"/>
              </a:buClr>
              <a:buSzPts val="1400"/>
              <a:buFont typeface="Arial"/>
              <a:buNone/>
            </a:pPr>
            <a:r>
              <a:rPr b="1" lang="en-US"/>
              <a:t>🟩 A — Assessment</a:t>
            </a:r>
            <a:endParaRPr/>
          </a:p>
          <a:p>
            <a:pPr indent="-228600" lvl="0" marL="457200" marR="0" rtl="0" algn="l">
              <a:lnSpc>
                <a:spcPct val="100000"/>
              </a:lnSpc>
              <a:spcBef>
                <a:spcPts val="0"/>
              </a:spcBef>
              <a:spcAft>
                <a:spcPts val="0"/>
              </a:spcAft>
              <a:buClr>
                <a:srgbClr val="000000"/>
              </a:buClr>
              <a:buSzPts val="1400"/>
              <a:buFont typeface="Arial"/>
              <a:buNone/>
            </a:pPr>
            <a:r>
              <a:rPr lang="en-US"/>
              <a:t>Your professional evaluation of the problem.</a:t>
            </a:r>
            <a:endParaRPr/>
          </a:p>
          <a:p>
            <a:pPr indent="-228600" lvl="0" marL="457200" marR="0" rtl="0" algn="l">
              <a:lnSpc>
                <a:spcPct val="100000"/>
              </a:lnSpc>
              <a:spcBef>
                <a:spcPts val="0"/>
              </a:spcBef>
              <a:spcAft>
                <a:spcPts val="0"/>
              </a:spcAft>
              <a:buClr>
                <a:srgbClr val="000000"/>
              </a:buClr>
              <a:buSzPts val="1400"/>
              <a:buFont typeface="Arial"/>
              <a:buNone/>
            </a:pPr>
            <a:r>
              <a:rPr lang="en-US"/>
              <a:t>Example: “Respiratory rate is increasing, oxygen saturation is dropping.”</a:t>
            </a:r>
            <a:endParaRPr/>
          </a:p>
          <a:p>
            <a:pPr indent="-228600" lvl="0" marL="457200" marR="0" rtl="0" algn="l">
              <a:lnSpc>
                <a:spcPct val="100000"/>
              </a:lnSpc>
              <a:spcBef>
                <a:spcPts val="0"/>
              </a:spcBef>
              <a:spcAft>
                <a:spcPts val="0"/>
              </a:spcAft>
              <a:buClr>
                <a:srgbClr val="000000"/>
              </a:buClr>
              <a:buSzPts val="1400"/>
              <a:buFont typeface="Arial"/>
              <a:buNone/>
            </a:pPr>
            <a:r>
              <a:rPr b="1" lang="en-US"/>
              <a:t>🟥 R — Recommendation</a:t>
            </a:r>
            <a:endParaRPr/>
          </a:p>
          <a:p>
            <a:pPr indent="-228600" lvl="0" marL="457200" marR="0" rtl="0" algn="l">
              <a:lnSpc>
                <a:spcPct val="100000"/>
              </a:lnSpc>
              <a:spcBef>
                <a:spcPts val="0"/>
              </a:spcBef>
              <a:spcAft>
                <a:spcPts val="0"/>
              </a:spcAft>
              <a:buClr>
                <a:srgbClr val="000000"/>
              </a:buClr>
              <a:buSzPts val="1400"/>
              <a:buFont typeface="Arial"/>
              <a:buNone/>
            </a:pPr>
            <a:r>
              <a:rPr lang="en-US"/>
              <a:t>What you think should happen next.</a:t>
            </a:r>
            <a:endParaRPr/>
          </a:p>
          <a:p>
            <a:pPr indent="-228600" lvl="0" marL="457200" marR="0" rtl="0" algn="l">
              <a:lnSpc>
                <a:spcPct val="100000"/>
              </a:lnSpc>
              <a:spcBef>
                <a:spcPts val="0"/>
              </a:spcBef>
              <a:spcAft>
                <a:spcPts val="0"/>
              </a:spcAft>
              <a:buClr>
                <a:srgbClr val="000000"/>
              </a:buClr>
              <a:buSzPts val="1400"/>
              <a:buFont typeface="Arial"/>
              <a:buNone/>
            </a:pPr>
            <a:r>
              <a:rPr lang="en-US"/>
              <a:t>Example: “I recommend increasing oxygen support and requesting a respiratory consult.”</a:t>
            </a:r>
            <a:endParaRPr/>
          </a:p>
          <a:p>
            <a:pPr indent="-228600" lvl="0" marL="457200" marR="0" rtl="0" algn="l">
              <a:lnSpc>
                <a:spcPct val="100000"/>
              </a:lnSpc>
              <a:spcBef>
                <a:spcPts val="0"/>
              </a:spcBef>
              <a:spcAft>
                <a:spcPts val="0"/>
              </a:spcAft>
              <a:buClr>
                <a:srgbClr val="000000"/>
              </a:buClr>
              <a:buSzPts val="1400"/>
              <a:buFont typeface="Arial"/>
              <a:buNone/>
            </a:pPr>
            <a:r>
              <a:rPr b="1" lang="en-US"/>
              <a:t>🏥 Why SBAR Matters</a:t>
            </a:r>
            <a:endParaRPr/>
          </a:p>
          <a:p>
            <a:pPr indent="-228600" lvl="0" marL="457200" marR="0" rtl="0" algn="l">
              <a:lnSpc>
                <a:spcPct val="100000"/>
              </a:lnSpc>
              <a:spcBef>
                <a:spcPts val="0"/>
              </a:spcBef>
              <a:spcAft>
                <a:spcPts val="0"/>
              </a:spcAft>
              <a:buClr>
                <a:srgbClr val="000000"/>
              </a:buClr>
              <a:buSzPts val="1400"/>
              <a:buFont typeface="Arial"/>
              <a:buNone/>
            </a:pPr>
            <a:r>
              <a:rPr lang="en-US"/>
              <a:t>Enhances clarity and reduces miscommunication.</a:t>
            </a:r>
            <a:endParaRPr/>
          </a:p>
          <a:p>
            <a:pPr indent="-228600" lvl="0" marL="457200" marR="0" rtl="0" algn="l">
              <a:lnSpc>
                <a:spcPct val="100000"/>
              </a:lnSpc>
              <a:spcBef>
                <a:spcPts val="0"/>
              </a:spcBef>
              <a:spcAft>
                <a:spcPts val="0"/>
              </a:spcAft>
              <a:buClr>
                <a:srgbClr val="000000"/>
              </a:buClr>
              <a:buSzPts val="1400"/>
              <a:buFont typeface="Arial"/>
              <a:buNone/>
            </a:pPr>
            <a:r>
              <a:rPr lang="en-US"/>
              <a:t>Saves time during urgent situations.</a:t>
            </a:r>
            <a:endParaRPr/>
          </a:p>
          <a:p>
            <a:pPr indent="-228600" lvl="0" marL="457200" marR="0" rtl="0" algn="l">
              <a:lnSpc>
                <a:spcPct val="100000"/>
              </a:lnSpc>
              <a:spcBef>
                <a:spcPts val="0"/>
              </a:spcBef>
              <a:spcAft>
                <a:spcPts val="0"/>
              </a:spcAft>
              <a:buClr>
                <a:srgbClr val="000000"/>
              </a:buClr>
              <a:buSzPts val="1400"/>
              <a:buFont typeface="Arial"/>
              <a:buNone/>
            </a:pPr>
            <a:r>
              <a:rPr lang="en-US"/>
              <a:t>Standardizes communication across teams.</a:t>
            </a:r>
            <a:endParaRPr/>
          </a:p>
          <a:p>
            <a:pPr indent="-228600" lvl="0" marL="457200" marR="0" rtl="0" algn="l">
              <a:lnSpc>
                <a:spcPct val="100000"/>
              </a:lnSpc>
              <a:spcBef>
                <a:spcPts val="0"/>
              </a:spcBef>
              <a:spcAft>
                <a:spcPts val="0"/>
              </a:spcAft>
              <a:buClr>
                <a:srgbClr val="000000"/>
              </a:buClr>
              <a:buSzPts val="1400"/>
              <a:buFont typeface="Arial"/>
              <a:buNone/>
            </a:pPr>
            <a:r>
              <a:rPr lang="en-US"/>
              <a:t>Originally developed by the U.S. Navy for submarine operations and later adopted widely in healthcare. </a:t>
            </a:r>
            <a:endParaRPr/>
          </a:p>
          <a:p>
            <a:pPr indent="-228600" lvl="0" marL="457200" marR="0" rtl="0" algn="l">
              <a:lnSpc>
                <a:spcPct val="100000"/>
              </a:lnSpc>
              <a:spcBef>
                <a:spcPts val="0"/>
              </a:spcBef>
              <a:spcAft>
                <a:spcPts val="0"/>
              </a:spcAft>
              <a:buClr>
                <a:srgbClr val="000000"/>
              </a:buClr>
              <a:buSzPts val="1400"/>
              <a:buFont typeface="Arial"/>
              <a:buNone/>
            </a:pPr>
            <a:r>
              <a:rPr b="1" lang="en-US"/>
              <a:t>📋 Quick SBAR Example (Nursing)</a:t>
            </a:r>
            <a:endParaRPr/>
          </a:p>
          <a:p>
            <a:pPr indent="-228600" lvl="0" marL="457200" marR="0" rtl="0" algn="l">
              <a:lnSpc>
                <a:spcPct val="100000"/>
              </a:lnSpc>
              <a:spcBef>
                <a:spcPts val="0"/>
              </a:spcBef>
              <a:spcAft>
                <a:spcPts val="0"/>
              </a:spcAft>
              <a:buClr>
                <a:srgbClr val="000000"/>
              </a:buClr>
              <a:buSzPts val="1400"/>
              <a:buFont typeface="Arial"/>
              <a:buNone/>
            </a:pPr>
            <a:r>
              <a:rPr b="1" lang="en-US"/>
              <a:t>S:</a:t>
            </a:r>
            <a:r>
              <a:rPr lang="en-US"/>
              <a:t> “I’m calling about Mr. Lee in Room 204 who is complaining of chest pain.” </a:t>
            </a:r>
            <a:r>
              <a:rPr b="1" lang="en-US"/>
              <a:t>B:</a:t>
            </a:r>
            <a:r>
              <a:rPr lang="en-US"/>
              <a:t> “He had cardiac surgery two days ago and has been stable until now.” </a:t>
            </a:r>
            <a:r>
              <a:rPr b="1" lang="en-US"/>
              <a:t>A:</a:t>
            </a:r>
            <a:r>
              <a:rPr lang="en-US"/>
              <a:t> “Pain is 8/10, BP is dropping, and he looks pale.” </a:t>
            </a:r>
            <a:r>
              <a:rPr b="1" lang="en-US"/>
              <a:t>R:</a:t>
            </a:r>
            <a:r>
              <a:rPr lang="en-US"/>
              <a:t> “I recommend evaluating him immediately and ordering an ECG.”</a:t>
            </a:r>
            <a:endParaRPr/>
          </a:p>
          <a:p>
            <a:pPr indent="-228600" lvl="0" marL="457200" marR="0" rtl="0" algn="l">
              <a:lnSpc>
                <a:spcPct val="100000"/>
              </a:lnSpc>
              <a:spcBef>
                <a:spcPts val="0"/>
              </a:spcBef>
              <a:spcAft>
                <a:spcPts val="0"/>
              </a:spcAft>
              <a:buClr>
                <a:srgbClr val="000000"/>
              </a:buClr>
              <a:buSzPts val="1400"/>
              <a:buFont typeface="Arial"/>
              <a:buNone/>
            </a:pPr>
            <a:r>
              <a:t/>
            </a:r>
            <a:endParaRPr>
              <a:solidFill>
                <a:srgbClr val="595959"/>
              </a:solidFill>
            </a:endParaRPr>
          </a:p>
          <a:p>
            <a:pPr indent="0" lvl="0" marL="0" marR="0" rtl="0" algn="l">
              <a:lnSpc>
                <a:spcPct val="100000"/>
              </a:lnSpc>
              <a:spcBef>
                <a:spcPts val="0"/>
              </a:spcBef>
              <a:spcAft>
                <a:spcPts val="0"/>
              </a:spcAft>
              <a:buClr>
                <a:schemeClr val="dk1"/>
              </a:buClr>
              <a:buSzPts val="12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72" name="Google Shape;372;p3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8" name="Shape 378"/>
        <p:cNvGrpSpPr/>
        <p:nvPr/>
      </p:nvGrpSpPr>
      <p:grpSpPr>
        <a:xfrm>
          <a:off x="0" y="0"/>
          <a:ext cx="0" cy="0"/>
          <a:chOff x="0" y="0"/>
          <a:chExt cx="0" cy="0"/>
        </a:xfrm>
      </p:grpSpPr>
      <p:sp>
        <p:nvSpPr>
          <p:cNvPr id="379" name="Google Shape;379;p4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0" name="Google Shape;380;p4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0" lvl="0" marL="0" marR="0" rtl="0" algn="l">
              <a:lnSpc>
                <a:spcPct val="100000"/>
              </a:lnSpc>
              <a:spcBef>
                <a:spcPts val="0"/>
              </a:spcBef>
              <a:spcAft>
                <a:spcPts val="0"/>
              </a:spcAft>
              <a:buClr>
                <a:schemeClr val="dk1"/>
              </a:buClr>
              <a:buSzPts val="1200"/>
              <a:buFont typeface="Arial"/>
              <a:buNone/>
            </a:pPr>
            <a:r>
              <a:rPr lang="en-US"/>
              <a:t>Work in conjunction with SBAR – Decision support tool and assists with SBAR process.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“One reason nurses transfer is they aren’t confident managing in place.</a:t>
            </a:r>
            <a:endParaRPr/>
          </a:p>
          <a:p>
            <a:pPr indent="-228600" lvl="0" marL="457200" marR="0" rtl="0" algn="l">
              <a:lnSpc>
                <a:spcPct val="100000"/>
              </a:lnSpc>
              <a:spcBef>
                <a:spcPts val="0"/>
              </a:spcBef>
              <a:spcAft>
                <a:spcPts val="0"/>
              </a:spcAft>
              <a:buClr>
                <a:srgbClr val="000000"/>
              </a:buClr>
              <a:buSzPts val="1400"/>
              <a:buFont typeface="Arial"/>
              <a:buNone/>
            </a:pPr>
            <a:r>
              <a:rPr lang="en-US"/>
              <a:t>Care paths reduce variability.”</a:t>
            </a:r>
            <a:endParaRPr/>
          </a:p>
          <a:p>
            <a:pPr indent="-228600" lvl="0" marL="457200" marR="0" rtl="0" algn="l">
              <a:lnSpc>
                <a:spcPct val="100000"/>
              </a:lnSpc>
              <a:spcBef>
                <a:spcPts val="0"/>
              </a:spcBef>
              <a:spcAft>
                <a:spcPts val="0"/>
              </a:spcAft>
              <a:buClr>
                <a:srgbClr val="000000"/>
              </a:buClr>
              <a:buSzPts val="1400"/>
              <a:buFont typeface="Arial"/>
              <a:buNone/>
            </a:pPr>
            <a:r>
              <a:rPr lang="en-US"/>
              <a:t>“They clarify:</a:t>
            </a:r>
            <a:br>
              <a:rPr lang="en-US"/>
            </a:br>
            <a:r>
              <a:rPr lang="en-US"/>
              <a:t>• What to monitor</a:t>
            </a:r>
            <a:br>
              <a:rPr lang="en-US"/>
            </a:br>
            <a:r>
              <a:rPr lang="en-US"/>
              <a:t>• When to escalate</a:t>
            </a:r>
            <a:br>
              <a:rPr lang="en-US"/>
            </a:br>
            <a:r>
              <a:rPr lang="en-US"/>
              <a:t>• When transfer is appropriate”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Older adults experience changes in condition very differently from younger adults because aging alters how the body responds to illness, stress, and injury. These changes often make symptoms </a:t>
            </a:r>
            <a:r>
              <a:rPr b="1" i="1" lang="en-US"/>
              <a:t>subtle, atypical, or slower to appear</a:t>
            </a:r>
            <a:r>
              <a:rPr b="1" lang="en-US"/>
              <a:t>, which can delay recognition of serious problems.</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US"/>
              <a:t>Infections may not cause fever</a:t>
            </a:r>
            <a:r>
              <a:rPr lang="en-US"/>
              <a:t> because baseline temperature is lower and immune response is weaker. </a:t>
            </a:r>
            <a:endParaRPr/>
          </a:p>
          <a:p>
            <a:pPr indent="-228600" lvl="0" marL="457200" marR="0" rtl="0" algn="l">
              <a:lnSpc>
                <a:spcPct val="100000"/>
              </a:lnSpc>
              <a:spcBef>
                <a:spcPts val="0"/>
              </a:spcBef>
              <a:spcAft>
                <a:spcPts val="0"/>
              </a:spcAft>
              <a:buClr>
                <a:srgbClr val="000000"/>
              </a:buClr>
              <a:buSzPts val="1400"/>
              <a:buFont typeface="Arial"/>
              <a:buNone/>
            </a:pPr>
            <a:r>
              <a:rPr b="1" lang="en-US"/>
              <a:t>Pain may be less pronounced</a:t>
            </a:r>
            <a:r>
              <a:rPr lang="en-US"/>
              <a:t>, even in serious conditions.</a:t>
            </a:r>
            <a:endParaRPr/>
          </a:p>
          <a:p>
            <a:pPr indent="-228600" lvl="0" marL="457200" marR="0" rtl="0" algn="l">
              <a:lnSpc>
                <a:spcPct val="100000"/>
              </a:lnSpc>
              <a:spcBef>
                <a:spcPts val="0"/>
              </a:spcBef>
              <a:spcAft>
                <a:spcPts val="0"/>
              </a:spcAft>
              <a:buClr>
                <a:srgbClr val="000000"/>
              </a:buClr>
              <a:buSzPts val="1400"/>
              <a:buFont typeface="Arial"/>
              <a:buNone/>
            </a:pPr>
            <a:r>
              <a:rPr b="1" lang="en-US"/>
              <a:t>Confusion, falls, or decreased appetite</a:t>
            </a:r>
            <a:r>
              <a:rPr lang="en-US"/>
              <a:t> may be the </a:t>
            </a:r>
            <a:r>
              <a:rPr i="1" lang="en-US"/>
              <a:t>first</a:t>
            </a:r>
            <a:r>
              <a:rPr lang="en-US"/>
              <a:t> sign of illness (e.g., UTI, pneumonia).</a:t>
            </a:r>
            <a:endParaRPr/>
          </a:p>
          <a:p>
            <a:pPr indent="-228600" lvl="0" marL="457200" marR="0" rtl="0" algn="l">
              <a:lnSpc>
                <a:spcPct val="100000"/>
              </a:lnSpc>
              <a:spcBef>
                <a:spcPts val="0"/>
              </a:spcBef>
              <a:spcAft>
                <a:spcPts val="0"/>
              </a:spcAft>
              <a:buClr>
                <a:srgbClr val="000000"/>
              </a:buClr>
              <a:buSzPts val="1400"/>
              <a:buFont typeface="Arial"/>
              <a:buNone/>
            </a:pPr>
            <a:r>
              <a:rPr b="1" lang="en-US"/>
              <a:t>⚡ Younger adults</a:t>
            </a:r>
            <a:endParaRPr/>
          </a:p>
          <a:p>
            <a:pPr indent="-228600" lvl="0" marL="457200" marR="0" rtl="0" algn="l">
              <a:lnSpc>
                <a:spcPct val="100000"/>
              </a:lnSpc>
              <a:spcBef>
                <a:spcPts val="0"/>
              </a:spcBef>
              <a:spcAft>
                <a:spcPts val="0"/>
              </a:spcAft>
              <a:buClr>
                <a:srgbClr val="000000"/>
              </a:buClr>
              <a:buSzPts val="1400"/>
              <a:buFont typeface="Arial"/>
              <a:buNone/>
            </a:pPr>
            <a:r>
              <a:rPr lang="en-US"/>
              <a:t>Typically show </a:t>
            </a:r>
            <a:r>
              <a:rPr b="1" lang="en-US"/>
              <a:t>classic, strong symptoms</a:t>
            </a:r>
            <a:r>
              <a:rPr lang="en-US"/>
              <a:t> (fever, pain, inflammation).</a:t>
            </a:r>
            <a:endParaRPr/>
          </a:p>
          <a:p>
            <a:pPr indent="-228600" lvl="0" marL="457200" marR="0" rtl="0" algn="l">
              <a:lnSpc>
                <a:spcPct val="100000"/>
              </a:lnSpc>
              <a:spcBef>
                <a:spcPts val="0"/>
              </a:spcBef>
              <a:spcAft>
                <a:spcPts val="0"/>
              </a:spcAft>
              <a:buClr>
                <a:srgbClr val="000000"/>
              </a:buClr>
              <a:buSzPts val="1400"/>
              <a:buFont typeface="Arial"/>
              <a:buNone/>
            </a:pPr>
            <a:r>
              <a:rPr lang="en-US"/>
              <a:t>Body mounts a faster, more robust immune response.</a:t>
            </a:r>
            <a:endParaRPr/>
          </a:p>
          <a:p>
            <a:pPr indent="-228600" lvl="0" marL="457200" marR="0" rtl="0" algn="l">
              <a:lnSpc>
                <a:spcPct val="100000"/>
              </a:lnSpc>
              <a:spcBef>
                <a:spcPts val="0"/>
              </a:spcBef>
              <a:spcAft>
                <a:spcPts val="0"/>
              </a:spcAft>
              <a:buClr>
                <a:srgbClr val="000000"/>
              </a:buClr>
              <a:buSzPts val="1400"/>
              <a:buFont typeface="Arial"/>
              <a:buNone/>
            </a:pPr>
            <a:r>
              <a:rPr b="1" lang="en-US"/>
              <a:t>❤️ 2. Physiological Differences That Affect Condition Changes</a:t>
            </a:r>
            <a:endParaRPr/>
          </a:p>
          <a:p>
            <a:pPr indent="-228600" lvl="0" marL="457200" marR="0" rtl="0" algn="l">
              <a:lnSpc>
                <a:spcPct val="100000"/>
              </a:lnSpc>
              <a:spcBef>
                <a:spcPts val="0"/>
              </a:spcBef>
              <a:spcAft>
                <a:spcPts val="0"/>
              </a:spcAft>
              <a:buClr>
                <a:srgbClr val="000000"/>
              </a:buClr>
              <a:buSzPts val="1400"/>
              <a:buFont typeface="Arial"/>
              <a:buNone/>
            </a:pPr>
            <a:r>
              <a:rPr b="1" lang="en-US"/>
              <a:t>🫀 Vital signs</a:t>
            </a:r>
            <a:endParaRPr/>
          </a:p>
          <a:p>
            <a:pPr indent="-228600" lvl="0" marL="457200" marR="0" rtl="0" algn="l">
              <a:lnSpc>
                <a:spcPct val="100000"/>
              </a:lnSpc>
              <a:spcBef>
                <a:spcPts val="0"/>
              </a:spcBef>
              <a:spcAft>
                <a:spcPts val="0"/>
              </a:spcAft>
              <a:buClr>
                <a:srgbClr val="000000"/>
              </a:buClr>
              <a:buSzPts val="1400"/>
              <a:buFont typeface="Arial"/>
              <a:buNone/>
            </a:pPr>
            <a:r>
              <a:rPr b="1" lang="en-US"/>
              <a:t>Older adults:</a:t>
            </a:r>
            <a:endParaRPr/>
          </a:p>
          <a:p>
            <a:pPr indent="-228600" lvl="1" marL="914400" rtl="0" algn="l">
              <a:lnSpc>
                <a:spcPct val="100000"/>
              </a:lnSpc>
              <a:spcBef>
                <a:spcPts val="0"/>
              </a:spcBef>
              <a:spcAft>
                <a:spcPts val="0"/>
              </a:spcAft>
              <a:buSzPts val="1400"/>
              <a:buNone/>
            </a:pPr>
            <a:r>
              <a:rPr lang="en-US"/>
              <a:t>Lower baseline temperature</a:t>
            </a:r>
            <a:endParaRPr/>
          </a:p>
          <a:p>
            <a:pPr indent="-228600" lvl="1" marL="914400" rtl="0" algn="l">
              <a:lnSpc>
                <a:spcPct val="100000"/>
              </a:lnSpc>
              <a:spcBef>
                <a:spcPts val="0"/>
              </a:spcBef>
              <a:spcAft>
                <a:spcPts val="0"/>
              </a:spcAft>
              <a:buSzPts val="1400"/>
              <a:buNone/>
            </a:pPr>
            <a:r>
              <a:rPr lang="en-US"/>
              <a:t>Higher baseline blood pressure due to arterial stiffness</a:t>
            </a:r>
            <a:endParaRPr/>
          </a:p>
          <a:p>
            <a:pPr indent="-228600" lvl="1" marL="914400" rtl="0" algn="l">
              <a:lnSpc>
                <a:spcPct val="100000"/>
              </a:lnSpc>
              <a:spcBef>
                <a:spcPts val="0"/>
              </a:spcBef>
              <a:spcAft>
                <a:spcPts val="0"/>
              </a:spcAft>
              <a:buSzPts val="1400"/>
              <a:buNone/>
            </a:pPr>
            <a:r>
              <a:rPr lang="en-US"/>
              <a:t>Orthostatic hypotension is common</a:t>
            </a:r>
            <a:endParaRPr/>
          </a:p>
          <a:p>
            <a:pPr indent="-228600" lvl="1" marL="914400" rtl="0" algn="l">
              <a:lnSpc>
                <a:spcPct val="100000"/>
              </a:lnSpc>
              <a:spcBef>
                <a:spcPts val="0"/>
              </a:spcBef>
              <a:spcAft>
                <a:spcPts val="0"/>
              </a:spcAft>
              <a:buSzPts val="1400"/>
              <a:buNone/>
            </a:pPr>
            <a:r>
              <a:rPr lang="en-US"/>
              <a:t>Slightly higher respiratory rate</a:t>
            </a:r>
            <a:endParaRPr/>
          </a:p>
          <a:p>
            <a:pPr indent="-228600" lvl="1" marL="914400" rtl="0" algn="l">
              <a:lnSpc>
                <a:spcPct val="100000"/>
              </a:lnSpc>
              <a:spcBef>
                <a:spcPts val="0"/>
              </a:spcBef>
              <a:spcAft>
                <a:spcPts val="0"/>
              </a:spcAft>
              <a:buSzPts val="1400"/>
              <a:buNone/>
            </a:pPr>
            <a:r>
              <a:rPr lang="en-US"/>
              <a:t>Lower oxygen saturation </a:t>
            </a:r>
            <a:endParaRPr/>
          </a:p>
          <a:p>
            <a:pPr indent="-228600" lvl="0" marL="457200" marR="0" rtl="0" algn="l">
              <a:lnSpc>
                <a:spcPct val="100000"/>
              </a:lnSpc>
              <a:spcBef>
                <a:spcPts val="0"/>
              </a:spcBef>
              <a:spcAft>
                <a:spcPts val="0"/>
              </a:spcAft>
              <a:buClr>
                <a:srgbClr val="000000"/>
              </a:buClr>
              <a:buSzPts val="1400"/>
              <a:buFont typeface="Arial"/>
              <a:buNone/>
            </a:pPr>
            <a:r>
              <a:rPr b="1" lang="en-US"/>
              <a:t>Younger adults:</a:t>
            </a:r>
            <a:endParaRPr/>
          </a:p>
          <a:p>
            <a:pPr indent="-228600" lvl="1" marL="914400" rtl="0" algn="l">
              <a:lnSpc>
                <a:spcPct val="100000"/>
              </a:lnSpc>
              <a:spcBef>
                <a:spcPts val="0"/>
              </a:spcBef>
              <a:spcAft>
                <a:spcPts val="0"/>
              </a:spcAft>
              <a:buSzPts val="1400"/>
              <a:buNone/>
            </a:pPr>
            <a:r>
              <a:rPr lang="en-US"/>
              <a:t>Vital signs stay within narrow, predictable ranges</a:t>
            </a:r>
            <a:endParaRPr/>
          </a:p>
          <a:p>
            <a:pPr indent="-228600" lvl="1" marL="914400" rtl="0" algn="l">
              <a:lnSpc>
                <a:spcPct val="100000"/>
              </a:lnSpc>
              <a:spcBef>
                <a:spcPts val="0"/>
              </a:spcBef>
              <a:spcAft>
                <a:spcPts val="0"/>
              </a:spcAft>
              <a:buSzPts val="1400"/>
              <a:buNone/>
            </a:pPr>
            <a:r>
              <a:rPr lang="en-US"/>
              <a:t>Rapid compensation during illness</a:t>
            </a:r>
            <a:endParaRPr/>
          </a:p>
          <a:p>
            <a:pPr indent="-228600" lvl="0" marL="457200" marR="0" rtl="0" algn="l">
              <a:lnSpc>
                <a:spcPct val="100000"/>
              </a:lnSpc>
              <a:spcBef>
                <a:spcPts val="0"/>
              </a:spcBef>
              <a:spcAft>
                <a:spcPts val="0"/>
              </a:spcAft>
              <a:buClr>
                <a:srgbClr val="000000"/>
              </a:buClr>
              <a:buSzPts val="1400"/>
              <a:buFont typeface="Arial"/>
              <a:buNone/>
            </a:pPr>
            <a:r>
              <a:rPr b="1" lang="en-US"/>
              <a:t>🧬 Immune system</a:t>
            </a:r>
            <a:endParaRPr/>
          </a:p>
          <a:p>
            <a:pPr indent="-228600" lvl="0" marL="457200" marR="0" rtl="0" algn="l">
              <a:lnSpc>
                <a:spcPct val="100000"/>
              </a:lnSpc>
              <a:spcBef>
                <a:spcPts val="0"/>
              </a:spcBef>
              <a:spcAft>
                <a:spcPts val="0"/>
              </a:spcAft>
              <a:buClr>
                <a:srgbClr val="000000"/>
              </a:buClr>
              <a:buSzPts val="1400"/>
              <a:buFont typeface="Arial"/>
              <a:buNone/>
            </a:pPr>
            <a:r>
              <a:rPr b="1" lang="en-US"/>
              <a:t>Older adults:</a:t>
            </a:r>
            <a:r>
              <a:rPr lang="en-US"/>
              <a:t> Immune response is slower and weaker → infections progress faster and present subtly.</a:t>
            </a:r>
            <a:endParaRPr/>
          </a:p>
          <a:p>
            <a:pPr indent="-228600" lvl="0" marL="457200" marR="0" rtl="0" algn="l">
              <a:lnSpc>
                <a:spcPct val="100000"/>
              </a:lnSpc>
              <a:spcBef>
                <a:spcPts val="0"/>
              </a:spcBef>
              <a:spcAft>
                <a:spcPts val="0"/>
              </a:spcAft>
              <a:buClr>
                <a:srgbClr val="000000"/>
              </a:buClr>
              <a:buSzPts val="1400"/>
              <a:buFont typeface="Arial"/>
              <a:buNone/>
            </a:pPr>
            <a:r>
              <a:rPr b="1" lang="en-US"/>
              <a:t>Younger adults:</a:t>
            </a:r>
            <a:r>
              <a:rPr lang="en-US"/>
              <a:t> Stronger immune response → quicker, more obvious symptoms.</a:t>
            </a:r>
            <a:endParaRPr/>
          </a:p>
          <a:p>
            <a:pPr indent="-228600" lvl="0" marL="457200" marR="0" rtl="0" algn="l">
              <a:lnSpc>
                <a:spcPct val="100000"/>
              </a:lnSpc>
              <a:spcBef>
                <a:spcPts val="0"/>
              </a:spcBef>
              <a:spcAft>
                <a:spcPts val="0"/>
              </a:spcAft>
              <a:buClr>
                <a:srgbClr val="000000"/>
              </a:buClr>
              <a:buSzPts val="1400"/>
              <a:buFont typeface="Arial"/>
              <a:buNone/>
            </a:pPr>
            <a:r>
              <a:rPr b="1" lang="en-US"/>
              <a:t>🧓 3. Cognitive and Functional Changes</a:t>
            </a:r>
            <a:endParaRPr/>
          </a:p>
          <a:p>
            <a:pPr indent="-228600" lvl="0" marL="457200" marR="0" rtl="0" algn="l">
              <a:lnSpc>
                <a:spcPct val="100000"/>
              </a:lnSpc>
              <a:spcBef>
                <a:spcPts val="0"/>
              </a:spcBef>
              <a:spcAft>
                <a:spcPts val="0"/>
              </a:spcAft>
              <a:buClr>
                <a:srgbClr val="000000"/>
              </a:buClr>
              <a:buSzPts val="1400"/>
              <a:buFont typeface="Arial"/>
              <a:buNone/>
            </a:pPr>
            <a:r>
              <a:rPr b="1" lang="en-US"/>
              <a:t>🧩 Older adults</a:t>
            </a:r>
            <a:endParaRPr/>
          </a:p>
          <a:p>
            <a:pPr indent="-228600" lvl="0" marL="457200" marR="0" rtl="0" algn="l">
              <a:lnSpc>
                <a:spcPct val="100000"/>
              </a:lnSpc>
              <a:spcBef>
                <a:spcPts val="0"/>
              </a:spcBef>
              <a:spcAft>
                <a:spcPts val="0"/>
              </a:spcAft>
              <a:buClr>
                <a:srgbClr val="000000"/>
              </a:buClr>
              <a:buSzPts val="1400"/>
              <a:buFont typeface="Arial"/>
              <a:buNone/>
            </a:pPr>
            <a:r>
              <a:rPr lang="en-US"/>
              <a:t>Slower reaction times, reduced short-term memory, and slower information processing. </a:t>
            </a:r>
            <a:endParaRPr/>
          </a:p>
          <a:p>
            <a:pPr indent="-228600" lvl="0" marL="457200" marR="0" rtl="0" algn="l">
              <a:lnSpc>
                <a:spcPct val="100000"/>
              </a:lnSpc>
              <a:spcBef>
                <a:spcPts val="0"/>
              </a:spcBef>
              <a:spcAft>
                <a:spcPts val="0"/>
              </a:spcAft>
              <a:buClr>
                <a:srgbClr val="000000"/>
              </a:buClr>
              <a:buSzPts val="1400"/>
              <a:buFont typeface="Arial"/>
              <a:buNone/>
            </a:pPr>
            <a:r>
              <a:rPr lang="en-US"/>
              <a:t>Illness may first appear as:</a:t>
            </a:r>
            <a:endParaRPr/>
          </a:p>
          <a:p>
            <a:pPr indent="-228600" lvl="1" marL="914400" rtl="0" algn="l">
              <a:lnSpc>
                <a:spcPct val="100000"/>
              </a:lnSpc>
              <a:spcBef>
                <a:spcPts val="0"/>
              </a:spcBef>
              <a:spcAft>
                <a:spcPts val="0"/>
              </a:spcAft>
              <a:buSzPts val="1400"/>
              <a:buNone/>
            </a:pPr>
            <a:r>
              <a:rPr lang="en-US"/>
              <a:t>Confusion</a:t>
            </a:r>
            <a:endParaRPr/>
          </a:p>
          <a:p>
            <a:pPr indent="-228600" lvl="1" marL="914400" rtl="0" algn="l">
              <a:lnSpc>
                <a:spcPct val="100000"/>
              </a:lnSpc>
              <a:spcBef>
                <a:spcPts val="0"/>
              </a:spcBef>
              <a:spcAft>
                <a:spcPts val="0"/>
              </a:spcAft>
              <a:buSzPts val="1400"/>
              <a:buNone/>
            </a:pPr>
            <a:r>
              <a:rPr lang="en-US"/>
              <a:t>Withdrawal</a:t>
            </a:r>
            <a:endParaRPr/>
          </a:p>
          <a:p>
            <a:pPr indent="-228600" lvl="1" marL="914400" rtl="0" algn="l">
              <a:lnSpc>
                <a:spcPct val="100000"/>
              </a:lnSpc>
              <a:spcBef>
                <a:spcPts val="0"/>
              </a:spcBef>
              <a:spcAft>
                <a:spcPts val="0"/>
              </a:spcAft>
              <a:buSzPts val="1400"/>
              <a:buNone/>
            </a:pPr>
            <a:r>
              <a:rPr lang="en-US"/>
              <a:t>Reduced mobility</a:t>
            </a:r>
            <a:endParaRPr/>
          </a:p>
          <a:p>
            <a:pPr indent="-228600" lvl="1" marL="914400" rtl="0" algn="l">
              <a:lnSpc>
                <a:spcPct val="100000"/>
              </a:lnSpc>
              <a:spcBef>
                <a:spcPts val="0"/>
              </a:spcBef>
              <a:spcAft>
                <a:spcPts val="0"/>
              </a:spcAft>
              <a:buSzPts val="1400"/>
              <a:buNone/>
            </a:pPr>
            <a:r>
              <a:rPr lang="en-US"/>
              <a:t>Increased falls</a:t>
            </a:r>
            <a:endParaRPr/>
          </a:p>
          <a:p>
            <a:pPr indent="-228600" lvl="0" marL="457200" marR="0" rtl="0" algn="l">
              <a:lnSpc>
                <a:spcPct val="100000"/>
              </a:lnSpc>
              <a:spcBef>
                <a:spcPts val="0"/>
              </a:spcBef>
              <a:spcAft>
                <a:spcPts val="0"/>
              </a:spcAft>
              <a:buClr>
                <a:srgbClr val="000000"/>
              </a:buClr>
              <a:buSzPts val="1400"/>
              <a:buFont typeface="Arial"/>
              <a:buNone/>
            </a:pPr>
            <a:r>
              <a:rPr b="1" lang="en-US"/>
              <a:t>🧑‍🦱 Younger adults</a:t>
            </a:r>
            <a:endParaRPr/>
          </a:p>
          <a:p>
            <a:pPr indent="-228600" lvl="0" marL="457200" marR="0" rtl="0" algn="l">
              <a:lnSpc>
                <a:spcPct val="100000"/>
              </a:lnSpc>
              <a:spcBef>
                <a:spcPts val="0"/>
              </a:spcBef>
              <a:spcAft>
                <a:spcPts val="0"/>
              </a:spcAft>
              <a:buClr>
                <a:srgbClr val="000000"/>
              </a:buClr>
              <a:buSzPts val="1400"/>
              <a:buFont typeface="Arial"/>
              <a:buNone/>
            </a:pPr>
            <a:r>
              <a:rPr lang="en-US"/>
              <a:t>Cognitive function is stable; illness rarely causes acute confusion unless severe.</a:t>
            </a:r>
            <a:endParaRPr/>
          </a:p>
          <a:p>
            <a:pPr indent="-228600" lvl="0" marL="457200" marR="0" rtl="0" algn="l">
              <a:lnSpc>
                <a:spcPct val="100000"/>
              </a:lnSpc>
              <a:spcBef>
                <a:spcPts val="0"/>
              </a:spcBef>
              <a:spcAft>
                <a:spcPts val="0"/>
              </a:spcAft>
              <a:buClr>
                <a:srgbClr val="000000"/>
              </a:buClr>
              <a:buSzPts val="1400"/>
              <a:buFont typeface="Arial"/>
              <a:buNone/>
            </a:pPr>
            <a:r>
              <a:rPr b="1" lang="en-US"/>
              <a:t>💪 4. Chronic Conditions &amp; Polypharmacy</a:t>
            </a:r>
            <a:endParaRPr/>
          </a:p>
          <a:p>
            <a:pPr indent="-228600" lvl="0" marL="457200" marR="0" rtl="0" algn="l">
              <a:lnSpc>
                <a:spcPct val="100000"/>
              </a:lnSpc>
              <a:spcBef>
                <a:spcPts val="0"/>
              </a:spcBef>
              <a:spcAft>
                <a:spcPts val="0"/>
              </a:spcAft>
              <a:buClr>
                <a:srgbClr val="000000"/>
              </a:buClr>
              <a:buSzPts val="1400"/>
              <a:buFont typeface="Arial"/>
              <a:buNone/>
            </a:pPr>
            <a:r>
              <a:rPr b="1" lang="en-US"/>
              <a:t>🧓 Older adults</a:t>
            </a:r>
            <a:endParaRPr/>
          </a:p>
          <a:p>
            <a:pPr indent="-228600" lvl="0" marL="457200" marR="0" rtl="0" algn="l">
              <a:lnSpc>
                <a:spcPct val="100000"/>
              </a:lnSpc>
              <a:spcBef>
                <a:spcPts val="0"/>
              </a:spcBef>
              <a:spcAft>
                <a:spcPts val="0"/>
              </a:spcAft>
              <a:buClr>
                <a:srgbClr val="000000"/>
              </a:buClr>
              <a:buSzPts val="1400"/>
              <a:buFont typeface="Arial"/>
              <a:buNone/>
            </a:pPr>
            <a:r>
              <a:rPr lang="en-US"/>
              <a:t>92% have at least one chronic condition; 77% have two or more. </a:t>
            </a:r>
            <a:endParaRPr/>
          </a:p>
          <a:p>
            <a:pPr indent="-228600" lvl="0" marL="457200" marR="0" rtl="0" algn="l">
              <a:lnSpc>
                <a:spcPct val="100000"/>
              </a:lnSpc>
              <a:spcBef>
                <a:spcPts val="0"/>
              </a:spcBef>
              <a:spcAft>
                <a:spcPts val="0"/>
              </a:spcAft>
              <a:buClr>
                <a:srgbClr val="000000"/>
              </a:buClr>
              <a:buSzPts val="1400"/>
              <a:buFont typeface="Arial"/>
              <a:buNone/>
            </a:pPr>
            <a:r>
              <a:rPr lang="en-US"/>
              <a:t>Medications can mask symptoms or interact, making changes harder to detect.</a:t>
            </a:r>
            <a:endParaRPr/>
          </a:p>
          <a:p>
            <a:pPr indent="-228600" lvl="0" marL="457200" marR="0" rtl="0" algn="l">
              <a:lnSpc>
                <a:spcPct val="100000"/>
              </a:lnSpc>
              <a:spcBef>
                <a:spcPts val="0"/>
              </a:spcBef>
              <a:spcAft>
                <a:spcPts val="0"/>
              </a:spcAft>
              <a:buClr>
                <a:srgbClr val="000000"/>
              </a:buClr>
              <a:buSzPts val="1400"/>
              <a:buFont typeface="Arial"/>
              <a:buNone/>
            </a:pPr>
            <a:r>
              <a:rPr lang="en-US"/>
              <a:t>Baseline health is more fragile → small changes can have big impacts.</a:t>
            </a:r>
            <a:endParaRPr/>
          </a:p>
          <a:p>
            <a:pPr indent="-228600" lvl="0" marL="457200" marR="0" rtl="0" algn="l">
              <a:lnSpc>
                <a:spcPct val="100000"/>
              </a:lnSpc>
              <a:spcBef>
                <a:spcPts val="0"/>
              </a:spcBef>
              <a:spcAft>
                <a:spcPts val="0"/>
              </a:spcAft>
              <a:buClr>
                <a:srgbClr val="000000"/>
              </a:buClr>
              <a:buSzPts val="1400"/>
              <a:buFont typeface="Arial"/>
              <a:buNone/>
            </a:pPr>
            <a:r>
              <a:rPr b="1" lang="en-US"/>
              <a:t>🧑‍🦱 Younger adults</a:t>
            </a:r>
            <a:endParaRPr/>
          </a:p>
          <a:p>
            <a:pPr indent="-228600" lvl="0" marL="457200" marR="0" rtl="0" algn="l">
              <a:lnSpc>
                <a:spcPct val="100000"/>
              </a:lnSpc>
              <a:spcBef>
                <a:spcPts val="0"/>
              </a:spcBef>
              <a:spcAft>
                <a:spcPts val="0"/>
              </a:spcAft>
              <a:buClr>
                <a:srgbClr val="000000"/>
              </a:buClr>
              <a:buSzPts val="1400"/>
              <a:buFont typeface="Arial"/>
              <a:buNone/>
            </a:pPr>
            <a:r>
              <a:rPr lang="en-US"/>
              <a:t>Fewer chronic conditions</a:t>
            </a:r>
            <a:endParaRPr/>
          </a:p>
          <a:p>
            <a:pPr indent="-228600" lvl="0" marL="457200" marR="0" rtl="0" algn="l">
              <a:lnSpc>
                <a:spcPct val="100000"/>
              </a:lnSpc>
              <a:spcBef>
                <a:spcPts val="0"/>
              </a:spcBef>
              <a:spcAft>
                <a:spcPts val="0"/>
              </a:spcAft>
              <a:buClr>
                <a:srgbClr val="000000"/>
              </a:buClr>
              <a:buSzPts val="1400"/>
              <a:buFont typeface="Arial"/>
              <a:buNone/>
            </a:pPr>
            <a:r>
              <a:rPr lang="en-US"/>
              <a:t>Less medication use</a:t>
            </a:r>
            <a:endParaRPr/>
          </a:p>
          <a:p>
            <a:pPr indent="-228600" lvl="0" marL="457200" marR="0" rtl="0" algn="l">
              <a:lnSpc>
                <a:spcPct val="100000"/>
              </a:lnSpc>
              <a:spcBef>
                <a:spcPts val="0"/>
              </a:spcBef>
              <a:spcAft>
                <a:spcPts val="0"/>
              </a:spcAft>
              <a:buClr>
                <a:srgbClr val="000000"/>
              </a:buClr>
              <a:buSzPts val="1400"/>
              <a:buFont typeface="Arial"/>
              <a:buNone/>
            </a:pPr>
            <a:r>
              <a:rPr lang="en-US"/>
              <a:t>Body compensates more effectively</a:t>
            </a:r>
            <a:endParaRPr/>
          </a:p>
          <a:p>
            <a:pPr indent="-228600" lvl="0" marL="457200" marR="0" rtl="0" algn="l">
              <a:lnSpc>
                <a:spcPct val="100000"/>
              </a:lnSpc>
              <a:spcBef>
                <a:spcPts val="0"/>
              </a:spcBef>
              <a:spcAft>
                <a:spcPts val="0"/>
              </a:spcAft>
              <a:buClr>
                <a:srgbClr val="000000"/>
              </a:buClr>
              <a:buSzPts val="1400"/>
              <a:buFont typeface="Arial"/>
              <a:buNone/>
            </a:pPr>
            <a:r>
              <a:rPr b="1" lang="en-US"/>
              <a:t>🩺 5. Recovery and Response to Stress</a:t>
            </a:r>
            <a:endParaRPr/>
          </a:p>
          <a:p>
            <a:pPr indent="-228600" lvl="0" marL="457200" marR="0" rtl="0" algn="l">
              <a:lnSpc>
                <a:spcPct val="100000"/>
              </a:lnSpc>
              <a:spcBef>
                <a:spcPts val="0"/>
              </a:spcBef>
              <a:spcAft>
                <a:spcPts val="0"/>
              </a:spcAft>
              <a:buClr>
                <a:srgbClr val="000000"/>
              </a:buClr>
              <a:buSzPts val="1400"/>
              <a:buFont typeface="Arial"/>
              <a:buNone/>
            </a:pPr>
            <a:r>
              <a:rPr b="1" lang="en-US"/>
              <a:t>🧓 Older adults</a:t>
            </a:r>
            <a:endParaRPr/>
          </a:p>
          <a:p>
            <a:pPr indent="-228600" lvl="0" marL="457200" marR="0" rtl="0" algn="l">
              <a:lnSpc>
                <a:spcPct val="100000"/>
              </a:lnSpc>
              <a:spcBef>
                <a:spcPts val="0"/>
              </a:spcBef>
              <a:spcAft>
                <a:spcPts val="0"/>
              </a:spcAft>
              <a:buClr>
                <a:srgbClr val="000000"/>
              </a:buClr>
              <a:buSzPts val="1400"/>
              <a:buFont typeface="Arial"/>
              <a:buNone/>
            </a:pPr>
            <a:r>
              <a:rPr lang="en-US"/>
              <a:t>Slower healing and recovery</a:t>
            </a:r>
            <a:endParaRPr/>
          </a:p>
          <a:p>
            <a:pPr indent="-228600" lvl="0" marL="457200" marR="0" rtl="0" algn="l">
              <a:lnSpc>
                <a:spcPct val="100000"/>
              </a:lnSpc>
              <a:spcBef>
                <a:spcPts val="0"/>
              </a:spcBef>
              <a:spcAft>
                <a:spcPts val="0"/>
              </a:spcAft>
              <a:buClr>
                <a:srgbClr val="000000"/>
              </a:buClr>
              <a:buSzPts val="1400"/>
              <a:buFont typeface="Arial"/>
              <a:buNone/>
            </a:pPr>
            <a:r>
              <a:rPr lang="en-US"/>
              <a:t>Less physiological reserve (heart, lungs, kidneys)</a:t>
            </a:r>
            <a:endParaRPr/>
          </a:p>
          <a:p>
            <a:pPr indent="-228600" lvl="0" marL="457200" marR="0" rtl="0" algn="l">
              <a:lnSpc>
                <a:spcPct val="100000"/>
              </a:lnSpc>
              <a:spcBef>
                <a:spcPts val="0"/>
              </a:spcBef>
              <a:spcAft>
                <a:spcPts val="0"/>
              </a:spcAft>
              <a:buClr>
                <a:srgbClr val="000000"/>
              </a:buClr>
              <a:buSzPts val="1400"/>
              <a:buFont typeface="Arial"/>
              <a:buNone/>
            </a:pPr>
            <a:r>
              <a:rPr lang="en-US"/>
              <a:t>More sensitive to dehydration, temperature changes, and medication side effects</a:t>
            </a:r>
            <a:endParaRPr/>
          </a:p>
          <a:p>
            <a:pPr indent="-228600" lvl="0" marL="457200" marR="0" rtl="0" algn="l">
              <a:lnSpc>
                <a:spcPct val="100000"/>
              </a:lnSpc>
              <a:spcBef>
                <a:spcPts val="0"/>
              </a:spcBef>
              <a:spcAft>
                <a:spcPts val="0"/>
              </a:spcAft>
              <a:buClr>
                <a:srgbClr val="000000"/>
              </a:buClr>
              <a:buSzPts val="1400"/>
              <a:buFont typeface="Arial"/>
              <a:buNone/>
            </a:pPr>
            <a:r>
              <a:rPr b="1" lang="en-US"/>
              <a:t>🧑‍🦱 Younger adults</a:t>
            </a:r>
            <a:endParaRPr/>
          </a:p>
          <a:p>
            <a:pPr indent="-228600" lvl="0" marL="457200" marR="0" rtl="0" algn="l">
              <a:lnSpc>
                <a:spcPct val="100000"/>
              </a:lnSpc>
              <a:spcBef>
                <a:spcPts val="0"/>
              </a:spcBef>
              <a:spcAft>
                <a:spcPts val="0"/>
              </a:spcAft>
              <a:buClr>
                <a:srgbClr val="000000"/>
              </a:buClr>
              <a:buSzPts val="1400"/>
              <a:buFont typeface="Arial"/>
              <a:buNone/>
            </a:pPr>
            <a:r>
              <a:rPr lang="en-US"/>
              <a:t>Faster recovery</a:t>
            </a:r>
            <a:endParaRPr/>
          </a:p>
          <a:p>
            <a:pPr indent="-228600" lvl="0" marL="457200" marR="0" rtl="0" algn="l">
              <a:lnSpc>
                <a:spcPct val="100000"/>
              </a:lnSpc>
              <a:spcBef>
                <a:spcPts val="0"/>
              </a:spcBef>
              <a:spcAft>
                <a:spcPts val="0"/>
              </a:spcAft>
              <a:buClr>
                <a:srgbClr val="000000"/>
              </a:buClr>
              <a:buSzPts val="1400"/>
              <a:buFont typeface="Arial"/>
              <a:buNone/>
            </a:pPr>
            <a:r>
              <a:rPr lang="en-US"/>
              <a:t>Greater resilience to stressors</a:t>
            </a:r>
            <a:endParaRPr/>
          </a:p>
          <a:p>
            <a:pPr indent="-228600" lvl="0" marL="457200" marR="0" rtl="0" algn="l">
              <a:lnSpc>
                <a:spcPct val="100000"/>
              </a:lnSpc>
              <a:spcBef>
                <a:spcPts val="0"/>
              </a:spcBef>
              <a:spcAft>
                <a:spcPts val="0"/>
              </a:spcAft>
              <a:buClr>
                <a:srgbClr val="000000"/>
              </a:buClr>
              <a:buSzPts val="1400"/>
              <a:buFont typeface="Arial"/>
              <a:buNone/>
            </a:pPr>
            <a:r>
              <a:rPr lang="en-US"/>
              <a:t>More predictable response to treatment</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381" name="Google Shape;381;p4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p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9" name="Google Shape;389;p4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Work in conjunction with Care Paths, SBAR – decision support tool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390" name="Google Shape;390;p4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3" name="Shape 133"/>
        <p:cNvGrpSpPr/>
        <p:nvPr/>
      </p:nvGrpSpPr>
      <p:grpSpPr>
        <a:xfrm>
          <a:off x="0" y="0"/>
          <a:ext cx="0" cy="0"/>
          <a:chOff x="0" y="0"/>
          <a:chExt cx="0" cy="0"/>
        </a:xfrm>
      </p:grpSpPr>
      <p:sp>
        <p:nvSpPr>
          <p:cNvPr id="134" name="Google Shape;134;p4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35" name="Google Shape;135;p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p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p4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 – DISCUSS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00" name="Google Shape;400;p4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9" name="Shape 409"/>
        <p:cNvGrpSpPr/>
        <p:nvPr/>
      </p:nvGrpSpPr>
      <p:grpSpPr>
        <a:xfrm>
          <a:off x="0" y="0"/>
          <a:ext cx="0" cy="0"/>
          <a:chOff x="0" y="0"/>
          <a:chExt cx="0" cy="0"/>
        </a:xfrm>
      </p:grpSpPr>
      <p:sp>
        <p:nvSpPr>
          <p:cNvPr id="410" name="Google Shape;410;p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1" name="Google Shape;411;p4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12" name="Google Shape;412;p4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p4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p4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DISCUSS  = for leaders to remember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This is about system learning — not blame.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“If a resident transfers out, that should trigger learning — not blame.”</a:t>
            </a:r>
            <a:endParaRPr/>
          </a:p>
          <a:p>
            <a:pPr indent="-228600" lvl="0" marL="457200" marR="0" rtl="0" algn="l">
              <a:lnSpc>
                <a:spcPct val="100000"/>
              </a:lnSpc>
              <a:spcBef>
                <a:spcPts val="0"/>
              </a:spcBef>
              <a:spcAft>
                <a:spcPts val="0"/>
              </a:spcAft>
              <a:buClr>
                <a:srgbClr val="000000"/>
              </a:buClr>
              <a:buSzPts val="1400"/>
              <a:buFont typeface="Arial"/>
              <a:buNone/>
            </a:pPr>
            <a:r>
              <a:rPr lang="en-US"/>
              <a:t>Ask:</a:t>
            </a:r>
            <a:br>
              <a:rPr lang="en-US"/>
            </a:br>
            <a:r>
              <a:rPr lang="en-US"/>
              <a:t>“What could we have recognized sooner?”</a:t>
            </a:r>
            <a:br>
              <a:rPr lang="en-US"/>
            </a:br>
            <a:r>
              <a:rPr lang="en-US"/>
              <a:t>“Was the documentation clear?”</a:t>
            </a:r>
            <a:br>
              <a:rPr lang="en-US"/>
            </a:br>
            <a:r>
              <a:rPr lang="en-US"/>
              <a:t>“Were orders delayed?”</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22" name="Google Shape;422;p4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9" name="Shape 429"/>
        <p:cNvGrpSpPr/>
        <p:nvPr/>
      </p:nvGrpSpPr>
      <p:grpSpPr>
        <a:xfrm>
          <a:off x="0" y="0"/>
          <a:ext cx="0" cy="0"/>
          <a:chOff x="0" y="0"/>
          <a:chExt cx="0" cy="0"/>
        </a:xfrm>
      </p:grpSpPr>
      <p:sp>
        <p:nvSpPr>
          <p:cNvPr id="430" name="Google Shape;430;p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1" name="Google Shape;431;p4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432" name="Google Shape;432;p4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p6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1" name="Google Shape;441;p6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2800"/>
              <a:buFont typeface="Arial"/>
              <a:buNone/>
            </a:pPr>
            <a:r>
              <a:t/>
            </a:r>
            <a:endParaRPr b="1"/>
          </a:p>
        </p:txBody>
      </p:sp>
      <p:sp>
        <p:nvSpPr>
          <p:cNvPr id="442" name="Google Shape;442;p6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1200"/>
              <a:buFont typeface="Calibri"/>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5" name="Shape 445"/>
        <p:cNvGrpSpPr/>
        <p:nvPr/>
      </p:nvGrpSpPr>
      <p:grpSpPr>
        <a:xfrm>
          <a:off x="0" y="0"/>
          <a:ext cx="0" cy="0"/>
          <a:chOff x="0" y="0"/>
          <a:chExt cx="0" cy="0"/>
        </a:xfrm>
      </p:grpSpPr>
      <p:sp>
        <p:nvSpPr>
          <p:cNvPr id="446" name="Google Shape;446;p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7" name="Google Shape;447;p6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Tiffany </a:t>
            </a:r>
            <a:endParaRPr/>
          </a:p>
        </p:txBody>
      </p:sp>
      <p:sp>
        <p:nvSpPr>
          <p:cNvPr id="448" name="Google Shape;448;p6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p4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p4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Tiffany </a:t>
            </a:r>
            <a:endParaRPr/>
          </a:p>
        </p:txBody>
      </p:sp>
      <p:sp>
        <p:nvSpPr>
          <p:cNvPr id="458" name="Google Shape;458;p4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5" name="Shape 465"/>
        <p:cNvGrpSpPr/>
        <p:nvPr/>
      </p:nvGrpSpPr>
      <p:grpSpPr>
        <a:xfrm>
          <a:off x="0" y="0"/>
          <a:ext cx="0" cy="0"/>
          <a:chOff x="0" y="0"/>
          <a:chExt cx="0" cy="0"/>
        </a:xfrm>
      </p:grpSpPr>
      <p:sp>
        <p:nvSpPr>
          <p:cNvPr id="466" name="Google Shape;466;p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7" name="Google Shape;467;p7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200"/>
              <a:buFont typeface="Arial"/>
              <a:buNone/>
            </a:pPr>
            <a:r>
              <a:rPr lang="en-US"/>
              <a:t>Tiffany </a:t>
            </a:r>
            <a:endParaRPr/>
          </a:p>
        </p:txBody>
      </p:sp>
      <p:sp>
        <p:nvSpPr>
          <p:cNvPr id="468" name="Google Shape;468;p7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5" name="Shape 475"/>
        <p:cNvGrpSpPr/>
        <p:nvPr/>
      </p:nvGrpSpPr>
      <p:grpSpPr>
        <a:xfrm>
          <a:off x="0" y="0"/>
          <a:ext cx="0" cy="0"/>
          <a:chOff x="0" y="0"/>
          <a:chExt cx="0" cy="0"/>
        </a:xfrm>
      </p:grpSpPr>
      <p:sp>
        <p:nvSpPr>
          <p:cNvPr id="476" name="Google Shape;476;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7" name="Google Shape;477;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78" name="Google Shape;478;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p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6" name="Google Shape;486;p4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87" name="Google Shape;487;p4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200" u="none" cap="none" strike="noStrik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3" name="Google Shape;143;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LISA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Before we talk about measures and penalties and how unnecessary hospitalization impact SNF and AL— let’s talk about the impact on our residents.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Older adults are extremely vulnerable in hospital environments.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Even short stays can cause:</a:t>
            </a:r>
            <a:endParaRPr/>
          </a:p>
          <a:p>
            <a:pPr indent="-228600" lvl="0" marL="457200" marR="0" rtl="0" algn="l">
              <a:lnSpc>
                <a:spcPct val="100000"/>
              </a:lnSpc>
              <a:spcBef>
                <a:spcPts val="0"/>
              </a:spcBef>
              <a:spcAft>
                <a:spcPts val="0"/>
              </a:spcAft>
              <a:buClr>
                <a:srgbClr val="000000"/>
              </a:buClr>
              <a:buSzPts val="1400"/>
              <a:buFont typeface="Arial"/>
              <a:buNone/>
            </a:pPr>
            <a:r>
              <a:rPr lang="en-US"/>
              <a:t>Delirium</a:t>
            </a:r>
            <a:endParaRPr/>
          </a:p>
          <a:p>
            <a:pPr indent="-228600" lvl="0" marL="457200" marR="0" rtl="0" algn="l">
              <a:lnSpc>
                <a:spcPct val="100000"/>
              </a:lnSpc>
              <a:spcBef>
                <a:spcPts val="0"/>
              </a:spcBef>
              <a:spcAft>
                <a:spcPts val="0"/>
              </a:spcAft>
              <a:buClr>
                <a:srgbClr val="000000"/>
              </a:buClr>
              <a:buSzPts val="1400"/>
              <a:buFont typeface="Arial"/>
              <a:buNone/>
            </a:pPr>
            <a:r>
              <a:rPr lang="en-US"/>
              <a:t>Deconditioning</a:t>
            </a:r>
            <a:endParaRPr/>
          </a:p>
          <a:p>
            <a:pPr indent="-228600" lvl="0" marL="457200" marR="0" rtl="0" algn="l">
              <a:lnSpc>
                <a:spcPct val="100000"/>
              </a:lnSpc>
              <a:spcBef>
                <a:spcPts val="0"/>
              </a:spcBef>
              <a:spcAft>
                <a:spcPts val="0"/>
              </a:spcAft>
              <a:buClr>
                <a:srgbClr val="000000"/>
              </a:buClr>
              <a:buSzPts val="1400"/>
              <a:buFont typeface="Arial"/>
              <a:buNone/>
            </a:pPr>
            <a:r>
              <a:rPr lang="en-US"/>
              <a:t>Medication changes</a:t>
            </a:r>
            <a:endParaRPr/>
          </a:p>
          <a:p>
            <a:pPr indent="-228600" lvl="0" marL="457200" marR="0" rtl="0" algn="l">
              <a:lnSpc>
                <a:spcPct val="100000"/>
              </a:lnSpc>
              <a:spcBef>
                <a:spcPts val="0"/>
              </a:spcBef>
              <a:spcAft>
                <a:spcPts val="0"/>
              </a:spcAft>
              <a:buClr>
                <a:srgbClr val="000000"/>
              </a:buClr>
              <a:buSzPts val="1400"/>
              <a:buFont typeface="Arial"/>
              <a:buNone/>
            </a:pPr>
            <a:r>
              <a:rPr lang="en-US"/>
              <a:t>This is not neutral. It is clinically risky.</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I want to pause here and shift the lens.</a:t>
            </a:r>
            <a:endParaRPr/>
          </a:p>
          <a:p>
            <a:pPr indent="-228600" lvl="0" marL="457200" marR="0" rtl="0" algn="l">
              <a:lnSpc>
                <a:spcPct val="100000"/>
              </a:lnSpc>
              <a:spcBef>
                <a:spcPts val="0"/>
              </a:spcBef>
              <a:spcAft>
                <a:spcPts val="0"/>
              </a:spcAft>
              <a:buClr>
                <a:srgbClr val="000000"/>
              </a:buClr>
              <a:buSzPts val="1400"/>
              <a:buFont typeface="Arial"/>
              <a:buNone/>
            </a:pPr>
            <a:r>
              <a:rPr lang="en-US"/>
              <a:t>We often talk about readmissions in terms of penalties, measures, and reimbursement.</a:t>
            </a:r>
            <a:endParaRPr/>
          </a:p>
          <a:p>
            <a:pPr indent="-228600" lvl="0" marL="457200" marR="0" rtl="0" algn="l">
              <a:lnSpc>
                <a:spcPct val="100000"/>
              </a:lnSpc>
              <a:spcBef>
                <a:spcPts val="0"/>
              </a:spcBef>
              <a:spcAft>
                <a:spcPts val="0"/>
              </a:spcAft>
              <a:buClr>
                <a:srgbClr val="000000"/>
              </a:buClr>
              <a:buSzPts val="1400"/>
              <a:buFont typeface="Arial"/>
              <a:buNone/>
            </a:pPr>
            <a:r>
              <a:rPr lang="en-US"/>
              <a:t>But for a moment — let’s talk about the resident.</a:t>
            </a:r>
            <a:endParaRPr/>
          </a:p>
          <a:p>
            <a:pPr indent="-228600" lvl="0" marL="457200" marR="0" rtl="0" algn="l">
              <a:lnSpc>
                <a:spcPct val="100000"/>
              </a:lnSpc>
              <a:spcBef>
                <a:spcPts val="0"/>
              </a:spcBef>
              <a:spcAft>
                <a:spcPts val="0"/>
              </a:spcAft>
              <a:buClr>
                <a:srgbClr val="000000"/>
              </a:buClr>
              <a:buSzPts val="1400"/>
              <a:buFont typeface="Arial"/>
              <a:buNone/>
            </a:pPr>
            <a:r>
              <a:rPr lang="en-US"/>
              <a:t>When an older adult is transferred unnecessarily, the risks can be  significant.</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LISA TO ASK COLLEEN:  Colleen – can to walk us through some of the clinical impacts on residents related to unnecessary hospitalizations? What changes have you seen in residents after returning from the hospital?</a:t>
            </a:r>
            <a:endParaRPr/>
          </a:p>
        </p:txBody>
      </p:sp>
      <p:sp>
        <p:nvSpPr>
          <p:cNvPr id="144" name="Google Shape;144;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6" name="Shape 496"/>
        <p:cNvGrpSpPr/>
        <p:nvPr/>
      </p:nvGrpSpPr>
      <p:grpSpPr>
        <a:xfrm>
          <a:off x="0" y="0"/>
          <a:ext cx="0" cy="0"/>
          <a:chOff x="0" y="0"/>
          <a:chExt cx="0" cy="0"/>
        </a:xfrm>
      </p:grpSpPr>
      <p:sp>
        <p:nvSpPr>
          <p:cNvPr id="497" name="Google Shape;497;p5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98" name="Google Shape;498;p5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0" name="Shape 150"/>
        <p:cNvGrpSpPr/>
        <p:nvPr/>
      </p:nvGrpSpPr>
      <p:grpSpPr>
        <a:xfrm>
          <a:off x="0" y="0"/>
          <a:ext cx="0" cy="0"/>
          <a:chOff x="0" y="0"/>
          <a:chExt cx="0" cy="0"/>
        </a:xfrm>
      </p:grpSpPr>
      <p:sp>
        <p:nvSpPr>
          <p:cNvPr id="151" name="Google Shape;151;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2" name="Google Shape;152;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US"/>
              <a:t>Discuss</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lang="en-US"/>
              <a:t>National data shows these are leading hospitalization diagnoses.</a:t>
            </a:r>
            <a:endParaRPr/>
          </a:p>
          <a:p>
            <a:pPr indent="-228600" lvl="0" marL="457200" marR="0" rtl="0" algn="l">
              <a:lnSpc>
                <a:spcPct val="100000"/>
              </a:lnSpc>
              <a:spcBef>
                <a:spcPts val="0"/>
              </a:spcBef>
              <a:spcAft>
                <a:spcPts val="0"/>
              </a:spcAft>
              <a:buClr>
                <a:srgbClr val="000000"/>
              </a:buClr>
              <a:buSzPts val="1400"/>
              <a:buFont typeface="Arial"/>
              <a:buNone/>
            </a:pPr>
            <a:r>
              <a:rPr lang="en-US"/>
              <a:t>Notice how many are:</a:t>
            </a:r>
            <a:endParaRPr/>
          </a:p>
          <a:p>
            <a:pPr indent="-228600" lvl="0" marL="457200" marR="0" rtl="0" algn="l">
              <a:lnSpc>
                <a:spcPct val="100000"/>
              </a:lnSpc>
              <a:spcBef>
                <a:spcPts val="0"/>
              </a:spcBef>
              <a:spcAft>
                <a:spcPts val="0"/>
              </a:spcAft>
              <a:buClr>
                <a:srgbClr val="000000"/>
              </a:buClr>
              <a:buSzPts val="1400"/>
              <a:buFont typeface="Arial"/>
              <a:buNone/>
            </a:pPr>
            <a:r>
              <a:rPr lang="en-US"/>
              <a:t>Chronic disease exacerbations</a:t>
            </a:r>
            <a:endParaRPr/>
          </a:p>
          <a:p>
            <a:pPr indent="-228600" lvl="0" marL="457200" marR="0" rtl="0" algn="l">
              <a:lnSpc>
                <a:spcPct val="100000"/>
              </a:lnSpc>
              <a:spcBef>
                <a:spcPts val="0"/>
              </a:spcBef>
              <a:spcAft>
                <a:spcPts val="0"/>
              </a:spcAft>
              <a:buClr>
                <a:srgbClr val="000000"/>
              </a:buClr>
              <a:buSzPts val="1400"/>
              <a:buFont typeface="Arial"/>
              <a:buNone/>
            </a:pPr>
            <a:r>
              <a:rPr lang="en-US"/>
              <a:t>Infection-related</a:t>
            </a:r>
            <a:endParaRPr/>
          </a:p>
          <a:p>
            <a:pPr indent="-228600" lvl="0" marL="457200" marR="0" rtl="0" algn="l">
              <a:lnSpc>
                <a:spcPct val="100000"/>
              </a:lnSpc>
              <a:spcBef>
                <a:spcPts val="0"/>
              </a:spcBef>
              <a:spcAft>
                <a:spcPts val="0"/>
              </a:spcAft>
              <a:buClr>
                <a:srgbClr val="000000"/>
              </a:buClr>
              <a:buSzPts val="1400"/>
              <a:buFont typeface="Arial"/>
              <a:buNone/>
            </a:pPr>
            <a:r>
              <a:rPr lang="en-US"/>
              <a:t>Often predictable</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US"/>
              <a:t>Weakened immune response</a:t>
            </a:r>
            <a:r>
              <a:rPr lang="en-US"/>
              <a:t> Older adults may not show typical signs of infection (e.g., fever). Confusion or fatigue may be the first clue.</a:t>
            </a:r>
            <a:endParaRPr/>
          </a:p>
          <a:p>
            <a:pPr indent="-228600" lvl="0" marL="457200" marR="0" rtl="0" algn="l">
              <a:lnSpc>
                <a:spcPct val="100000"/>
              </a:lnSpc>
              <a:spcBef>
                <a:spcPts val="0"/>
              </a:spcBef>
              <a:spcAft>
                <a:spcPts val="0"/>
              </a:spcAft>
              <a:buClr>
                <a:srgbClr val="000000"/>
              </a:buClr>
              <a:buSzPts val="1400"/>
              <a:buFont typeface="Arial"/>
              <a:buNone/>
            </a:pPr>
            <a:r>
              <a:rPr b="1" lang="en-US"/>
              <a:t>Common infections leading to hospitalization:</a:t>
            </a:r>
            <a:endParaRPr/>
          </a:p>
          <a:p>
            <a:pPr indent="-228600" lvl="0" marL="457200" marR="0" rtl="0" algn="l">
              <a:lnSpc>
                <a:spcPct val="100000"/>
              </a:lnSpc>
              <a:spcBef>
                <a:spcPts val="0"/>
              </a:spcBef>
              <a:spcAft>
                <a:spcPts val="0"/>
              </a:spcAft>
              <a:buClr>
                <a:srgbClr val="000000"/>
              </a:buClr>
              <a:buSzPts val="1400"/>
              <a:buFont typeface="Arial"/>
              <a:buNone/>
            </a:pPr>
            <a:r>
              <a:rPr lang="en-US"/>
              <a:t>Urinary tract infections (UTIs)</a:t>
            </a:r>
            <a:endParaRPr/>
          </a:p>
          <a:p>
            <a:pPr indent="-228600" lvl="0" marL="457200" marR="0" rtl="0" algn="l">
              <a:lnSpc>
                <a:spcPct val="100000"/>
              </a:lnSpc>
              <a:spcBef>
                <a:spcPts val="0"/>
              </a:spcBef>
              <a:spcAft>
                <a:spcPts val="0"/>
              </a:spcAft>
              <a:buClr>
                <a:srgbClr val="000000"/>
              </a:buClr>
              <a:buSzPts val="1400"/>
              <a:buFont typeface="Arial"/>
              <a:buNone/>
            </a:pPr>
            <a:r>
              <a:rPr lang="en-US"/>
              <a:t>Pneumonia</a:t>
            </a:r>
            <a:endParaRPr/>
          </a:p>
          <a:p>
            <a:pPr indent="-228600" lvl="0" marL="457200" marR="0" rtl="0" algn="l">
              <a:lnSpc>
                <a:spcPct val="100000"/>
              </a:lnSpc>
              <a:spcBef>
                <a:spcPts val="0"/>
              </a:spcBef>
              <a:spcAft>
                <a:spcPts val="0"/>
              </a:spcAft>
              <a:buClr>
                <a:srgbClr val="000000"/>
              </a:buClr>
              <a:buSzPts val="1400"/>
              <a:buFont typeface="Arial"/>
              <a:buNone/>
            </a:pPr>
            <a:r>
              <a:rPr lang="en-US"/>
              <a:t>Sepsis These infections escalate rapidly if not recognized early. </a:t>
            </a:r>
            <a:endParaRPr/>
          </a:p>
          <a:p>
            <a:pPr indent="-228600" lvl="0" marL="457200" marR="0" rtl="0" algn="l">
              <a:lnSpc>
                <a:spcPct val="100000"/>
              </a:lnSpc>
              <a:spcBef>
                <a:spcPts val="0"/>
              </a:spcBef>
              <a:spcAft>
                <a:spcPts val="0"/>
              </a:spcAft>
              <a:buClr>
                <a:srgbClr val="000000"/>
              </a:buClr>
              <a:buSzPts val="1400"/>
              <a:buFont typeface="Arial"/>
              <a:buNone/>
            </a:pPr>
            <a:r>
              <a:rPr b="1" lang="en-US"/>
              <a:t>Reduced cardiac reserve</a:t>
            </a:r>
            <a:r>
              <a:rPr lang="en-US"/>
              <a:t> → increases risk of heart failure exacerbations and arrhythmias.</a:t>
            </a:r>
            <a:endParaRPr/>
          </a:p>
          <a:p>
            <a:pPr indent="-228600" lvl="0" marL="457200" marR="0" rtl="0" algn="l">
              <a:lnSpc>
                <a:spcPct val="100000"/>
              </a:lnSpc>
              <a:spcBef>
                <a:spcPts val="0"/>
              </a:spcBef>
              <a:spcAft>
                <a:spcPts val="0"/>
              </a:spcAft>
              <a:buClr>
                <a:srgbClr val="000000"/>
              </a:buClr>
              <a:buSzPts val="1400"/>
              <a:buFont typeface="Arial"/>
              <a:buNone/>
            </a:pPr>
            <a:r>
              <a:rPr b="1" lang="en-US"/>
              <a:t>Decreased lung elasticity</a:t>
            </a:r>
            <a:r>
              <a:rPr lang="en-US"/>
              <a:t> → makes pneumonia and COPD flare‑ups more severe.</a:t>
            </a:r>
            <a:endParaRPr/>
          </a:p>
          <a:p>
            <a:pPr indent="-228600" lvl="0" marL="457200" marR="0" rtl="0" algn="l">
              <a:lnSpc>
                <a:spcPct val="100000"/>
              </a:lnSpc>
              <a:spcBef>
                <a:spcPts val="0"/>
              </a:spcBef>
              <a:spcAft>
                <a:spcPts val="0"/>
              </a:spcAft>
              <a:buClr>
                <a:srgbClr val="000000"/>
              </a:buClr>
              <a:buSzPts val="1400"/>
              <a:buFont typeface="Arial"/>
              <a:buNone/>
            </a:pPr>
            <a:r>
              <a:rPr b="1" lang="en-US"/>
              <a:t>Slower kidney filtration</a:t>
            </a:r>
            <a:r>
              <a:rPr lang="en-US"/>
              <a:t> → increases risk of dehydration, electrolyte imbalance, and medication toxicity.</a:t>
            </a:r>
            <a:endParaRPr/>
          </a:p>
          <a:p>
            <a:pPr indent="-228600" lvl="0" marL="457200" marR="0" rtl="0" algn="l">
              <a:lnSpc>
                <a:spcPct val="100000"/>
              </a:lnSpc>
              <a:spcBef>
                <a:spcPts val="0"/>
              </a:spcBef>
              <a:spcAft>
                <a:spcPts val="0"/>
              </a:spcAft>
              <a:buClr>
                <a:srgbClr val="000000"/>
              </a:buClr>
              <a:buSzPts val="1400"/>
              <a:buFont typeface="Arial"/>
              <a:buNone/>
            </a:pPr>
            <a:r>
              <a:rPr b="1" lang="en-US"/>
              <a:t>Impaired immune response</a:t>
            </a:r>
            <a:r>
              <a:rPr lang="en-US"/>
              <a:t> → infections escalate faster and present atypically (e.g., confusion instead of fever).</a:t>
            </a:r>
            <a:endParaRPr/>
          </a:p>
          <a:p>
            <a:pPr indent="-228600" lvl="0" marL="457200" marR="0" rtl="0" algn="l">
              <a:lnSpc>
                <a:spcPct val="100000"/>
              </a:lnSpc>
              <a:spcBef>
                <a:spcPts val="0"/>
              </a:spcBef>
              <a:spcAft>
                <a:spcPts val="0"/>
              </a:spcAft>
              <a:buClr>
                <a:srgbClr val="000000"/>
              </a:buClr>
              <a:buSzPts val="1400"/>
              <a:buFont typeface="Arial"/>
              <a:buNone/>
            </a:pPr>
            <a:r>
              <a:rPr b="1" lang="en-US"/>
              <a:t>Muscle loss (sarcopenia)</a:t>
            </a:r>
            <a:r>
              <a:rPr lang="en-US"/>
              <a:t> → worsens mobility, increases fall risk, and slows recovery.</a:t>
            </a:r>
            <a:endParaRPr/>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53" name="Google Shape;153;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9" name="Shape 159"/>
        <p:cNvGrpSpPr/>
        <p:nvPr/>
      </p:nvGrpSpPr>
      <p:grpSpPr>
        <a:xfrm>
          <a:off x="0" y="0"/>
          <a:ext cx="0" cy="0"/>
          <a:chOff x="0" y="0"/>
          <a:chExt cx="0" cy="0"/>
        </a:xfrm>
      </p:grpSpPr>
      <p:sp>
        <p:nvSpPr>
          <p:cNvPr id="160" name="Google Shape;160;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1" name="Google Shape;161;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lang="en-US"/>
              <a:t>Most hospitalizations don’t begin as emergencies.</a:t>
            </a:r>
            <a:endParaRPr/>
          </a:p>
          <a:p>
            <a:pPr indent="-228600" lvl="0" marL="457200" marR="0" rtl="0" algn="l">
              <a:lnSpc>
                <a:spcPct val="100000"/>
              </a:lnSpc>
              <a:spcBef>
                <a:spcPts val="0"/>
              </a:spcBef>
              <a:spcAft>
                <a:spcPts val="0"/>
              </a:spcAft>
              <a:buClr>
                <a:srgbClr val="000000"/>
              </a:buClr>
              <a:buSzPts val="1400"/>
              <a:buFont typeface="Arial"/>
              <a:buNone/>
            </a:pPr>
            <a:r>
              <a:rPr lang="en-US"/>
              <a:t>They begin as subtle changes:</a:t>
            </a:r>
            <a:endParaRPr/>
          </a:p>
          <a:p>
            <a:pPr indent="-228600" lvl="0" marL="457200" marR="0" rtl="0" algn="l">
              <a:lnSpc>
                <a:spcPct val="100000"/>
              </a:lnSpc>
              <a:spcBef>
                <a:spcPts val="0"/>
              </a:spcBef>
              <a:spcAft>
                <a:spcPts val="0"/>
              </a:spcAft>
              <a:buClr>
                <a:srgbClr val="000000"/>
              </a:buClr>
              <a:buSzPts val="1400"/>
              <a:buFont typeface="Arial"/>
              <a:buNone/>
            </a:pPr>
            <a:r>
              <a:rPr lang="en-US"/>
              <a:t>Increased fatigue</a:t>
            </a:r>
            <a:endParaRPr/>
          </a:p>
          <a:p>
            <a:pPr indent="-228600" lvl="0" marL="457200" marR="0" rtl="0" algn="l">
              <a:lnSpc>
                <a:spcPct val="100000"/>
              </a:lnSpc>
              <a:spcBef>
                <a:spcPts val="0"/>
              </a:spcBef>
              <a:spcAft>
                <a:spcPts val="0"/>
              </a:spcAft>
              <a:buClr>
                <a:srgbClr val="000000"/>
              </a:buClr>
              <a:buSzPts val="1400"/>
              <a:buFont typeface="Arial"/>
              <a:buNone/>
            </a:pPr>
            <a:r>
              <a:rPr lang="en-US"/>
              <a:t>Slight confusion</a:t>
            </a:r>
            <a:endParaRPr/>
          </a:p>
          <a:p>
            <a:pPr indent="-228600" lvl="0" marL="457200" marR="0" rtl="0" algn="l">
              <a:lnSpc>
                <a:spcPct val="100000"/>
              </a:lnSpc>
              <a:spcBef>
                <a:spcPts val="0"/>
              </a:spcBef>
              <a:spcAft>
                <a:spcPts val="0"/>
              </a:spcAft>
              <a:buClr>
                <a:srgbClr val="000000"/>
              </a:buClr>
              <a:buSzPts val="1400"/>
              <a:buFont typeface="Arial"/>
              <a:buNone/>
            </a:pPr>
            <a:r>
              <a:rPr lang="en-US"/>
              <a:t>Weight gain</a:t>
            </a:r>
            <a:endParaRPr/>
          </a:p>
          <a:p>
            <a:pPr indent="-228600" lvl="0" marL="457200" marR="0" rtl="0" algn="l">
              <a:lnSpc>
                <a:spcPct val="100000"/>
              </a:lnSpc>
              <a:spcBef>
                <a:spcPts val="0"/>
              </a:spcBef>
              <a:spcAft>
                <a:spcPts val="0"/>
              </a:spcAft>
              <a:buClr>
                <a:srgbClr val="000000"/>
              </a:buClr>
              <a:buSzPts val="1400"/>
              <a:buFont typeface="Arial"/>
              <a:buNone/>
            </a:pPr>
            <a:r>
              <a:rPr lang="en-US"/>
              <a:t>Reduced appetite</a:t>
            </a:r>
            <a:endParaRPr/>
          </a:p>
          <a:p>
            <a:pPr indent="-228600" lvl="0" marL="457200" marR="0" rtl="0" algn="l">
              <a:lnSpc>
                <a:spcPct val="100000"/>
              </a:lnSpc>
              <a:spcBef>
                <a:spcPts val="0"/>
              </a:spcBef>
              <a:spcAft>
                <a:spcPts val="0"/>
              </a:spcAft>
              <a:buClr>
                <a:srgbClr val="000000"/>
              </a:buClr>
              <a:buSzPts val="1400"/>
              <a:buFont typeface="Arial"/>
              <a:buNone/>
            </a:pPr>
            <a:r>
              <a:rPr lang="en-US"/>
              <a:t>When we catch change early — we intervene early.</a:t>
            </a:r>
            <a:endParaRPr/>
          </a:p>
          <a:p>
            <a:pPr indent="-228600" lvl="0" marL="457200" marR="0" rtl="0" algn="l">
              <a:lnSpc>
                <a:spcPct val="100000"/>
              </a:lnSpc>
              <a:spcBef>
                <a:spcPts val="0"/>
              </a:spcBef>
              <a:spcAft>
                <a:spcPts val="0"/>
              </a:spcAft>
              <a:buClr>
                <a:srgbClr val="000000"/>
              </a:buClr>
              <a:buSzPts val="1400"/>
              <a:buFont typeface="Arial"/>
              <a:buNone/>
            </a:pPr>
            <a:r>
              <a:rPr lang="en-US"/>
              <a:t>When we miss it — we escalate into crisis.</a:t>
            </a:r>
            <a:endParaRPr/>
          </a:p>
          <a:p>
            <a:pPr indent="-228600" lvl="0" marL="457200" marR="0" rtl="0" algn="l">
              <a:lnSpc>
                <a:spcPct val="100000"/>
              </a:lnSpc>
              <a:spcBef>
                <a:spcPts val="0"/>
              </a:spcBef>
              <a:spcAft>
                <a:spcPts val="0"/>
              </a:spcAft>
              <a:buClr>
                <a:srgbClr val="000000"/>
              </a:buClr>
              <a:buSzPts val="1400"/>
              <a:buFont typeface="Arial"/>
              <a:buNone/>
            </a:pPr>
            <a:r>
              <a:rPr b="1" lang="en-US"/>
              <a:t>Older adults experience several age‑related physical, cognitive, and social changes that significantly increase their risk of hospitalization. These changes often interact—mobility decline, chronic disease progression, and medication sensitivity can combine to create serious health events.</a:t>
            </a:r>
            <a:r>
              <a:rPr lang="en-US"/>
              <a:t> Below is a clear, structured breakdown of the most common age‑related changes that lead to hospital admissions, supported by current evidence.</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US"/>
              <a:t>Delirium and dementia progression</a:t>
            </a:r>
            <a:r>
              <a:rPr lang="en-US"/>
              <a:t> Cognitive impairment increases vulnerability to infections, medication side effects, and environmental stressors, often resulting in acute confusion that requires hospitalization. </a:t>
            </a:r>
            <a:endParaRPr/>
          </a:p>
          <a:p>
            <a:pPr indent="-228600" lvl="0" marL="457200" marR="0" rtl="0" algn="l">
              <a:lnSpc>
                <a:spcPct val="100000"/>
              </a:lnSpc>
              <a:spcBef>
                <a:spcPts val="0"/>
              </a:spcBef>
              <a:spcAft>
                <a:spcPts val="0"/>
              </a:spcAft>
              <a:buClr>
                <a:srgbClr val="000000"/>
              </a:buClr>
              <a:buSzPts val="1400"/>
              <a:buFont typeface="Arial"/>
              <a:buNone/>
            </a:pPr>
            <a:r>
              <a:rPr b="1" lang="en-US"/>
              <a:t>Behavioral crises</a:t>
            </a:r>
            <a:r>
              <a:rPr lang="en-US"/>
              <a:t> Anxiety, agitation, or wandering in dementia can escalate into emergencies when caregivers cannot manage symptoms at home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b="1" lang="en-US"/>
              <a:t>Mobility Decline &amp; Increased Fall Risk</a:t>
            </a:r>
            <a:endParaRPr/>
          </a:p>
          <a:p>
            <a:pPr indent="-228600" lvl="0" marL="457200" marR="0" rtl="0" algn="l">
              <a:lnSpc>
                <a:spcPct val="100000"/>
              </a:lnSpc>
              <a:spcBef>
                <a:spcPts val="0"/>
              </a:spcBef>
              <a:spcAft>
                <a:spcPts val="0"/>
              </a:spcAft>
              <a:buClr>
                <a:srgbClr val="000000"/>
              </a:buClr>
              <a:buSzPts val="1400"/>
              <a:buFont typeface="Arial"/>
              <a:buNone/>
            </a:pPr>
            <a:r>
              <a:rPr b="1" lang="en-US"/>
              <a:t>Balance, strength, and gait changes</a:t>
            </a:r>
            <a:r>
              <a:rPr lang="en-US"/>
              <a:t> Age-related muscle loss and slower reflexes make falls more likely. Falls are the </a:t>
            </a:r>
            <a:r>
              <a:rPr i="1" lang="en-US"/>
              <a:t>leading cause</a:t>
            </a:r>
            <a:r>
              <a:rPr lang="en-US"/>
              <a:t> of injury-related hospitalizations in seniors. </a:t>
            </a:r>
            <a:endParaRPr/>
          </a:p>
          <a:p>
            <a:pPr indent="-228600" lvl="0" marL="457200" marR="0" rtl="0" algn="l">
              <a:lnSpc>
                <a:spcPct val="100000"/>
              </a:lnSpc>
              <a:spcBef>
                <a:spcPts val="0"/>
              </a:spcBef>
              <a:spcAft>
                <a:spcPts val="0"/>
              </a:spcAft>
              <a:buClr>
                <a:srgbClr val="000000"/>
              </a:buClr>
              <a:buSzPts val="1400"/>
              <a:buFont typeface="Arial"/>
              <a:buNone/>
            </a:pPr>
            <a:r>
              <a:rPr b="1" lang="en-US"/>
              <a:t>Vision or hearing impairment</a:t>
            </a:r>
            <a:r>
              <a:rPr lang="en-US"/>
              <a:t> Sensory decline contributes to missteps and accidents.</a:t>
            </a:r>
            <a:endParaRPr/>
          </a:p>
          <a:p>
            <a:pPr indent="-228600" lvl="0" marL="457200" marR="0" rtl="0" algn="l">
              <a:lnSpc>
                <a:spcPct val="100000"/>
              </a:lnSpc>
              <a:spcBef>
                <a:spcPts val="0"/>
              </a:spcBef>
              <a:spcAft>
                <a:spcPts val="0"/>
              </a:spcAft>
              <a:buClr>
                <a:srgbClr val="000000"/>
              </a:buClr>
              <a:buSzPts val="1400"/>
              <a:buFont typeface="Arial"/>
              <a:buNone/>
            </a:pPr>
            <a:r>
              <a:rPr b="1" lang="en-US"/>
              <a:t>Polypharmacy (multiple medications)</a:t>
            </a:r>
            <a:r>
              <a:rPr lang="en-US"/>
              <a:t> Older adults often take four or more medications daily, increasing the risk of adverse drug reactions (ADRs) and dangerous interactions. ADRs account for up to </a:t>
            </a:r>
            <a:r>
              <a:rPr b="1" lang="en-US"/>
              <a:t>30% of hospital admissions</a:t>
            </a:r>
            <a:r>
              <a:rPr lang="en-US"/>
              <a:t> in older adults. </a:t>
            </a:r>
            <a:endParaRPr/>
          </a:p>
          <a:p>
            <a:pPr indent="-228600" lvl="0" marL="457200" marR="0" rtl="0" algn="l">
              <a:lnSpc>
                <a:spcPct val="100000"/>
              </a:lnSpc>
              <a:spcBef>
                <a:spcPts val="0"/>
              </a:spcBef>
              <a:spcAft>
                <a:spcPts val="0"/>
              </a:spcAft>
              <a:buClr>
                <a:srgbClr val="000000"/>
              </a:buClr>
              <a:buSzPts val="1400"/>
              <a:buFont typeface="Arial"/>
              <a:buNone/>
            </a:pPr>
            <a:r>
              <a:rPr b="1" lang="en-US"/>
              <a:t>Medication mismanagement</a:t>
            </a:r>
            <a:r>
              <a:rPr lang="en-US"/>
              <a:t> Confusion about dosing, duplicate prescriptions, or side effects can trigger hospital-level emergencies.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62" name="Google Shape;162;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lang="en-US"/>
              <a:t>Older adults often show </a:t>
            </a:r>
            <a:r>
              <a:rPr b="1" lang="en-US"/>
              <a:t>atypical or muted symptoms</a:t>
            </a:r>
            <a:r>
              <a:rPr lang="en-US"/>
              <a:t>, which makes early detection harder. </a:t>
            </a:r>
            <a:endParaRPr/>
          </a:p>
          <a:p>
            <a:pPr indent="-228600" lvl="0" marL="457200" marR="0" rtl="0" algn="l">
              <a:lnSpc>
                <a:spcPct val="100000"/>
              </a:lnSpc>
              <a:spcBef>
                <a:spcPts val="0"/>
              </a:spcBef>
              <a:spcAft>
                <a:spcPts val="0"/>
              </a:spcAft>
              <a:buClr>
                <a:srgbClr val="000000"/>
              </a:buClr>
              <a:buSzPts val="1400"/>
              <a:buFont typeface="Arial"/>
              <a:buNone/>
            </a:pPr>
            <a:r>
              <a:rPr lang="en-US"/>
              <a:t>Often, families or caregiver may assume that “well they are getting old”. </a:t>
            </a:r>
            <a:endParaRPr/>
          </a:p>
          <a:p>
            <a:pPr indent="-228600" lvl="0" marL="457200" marR="0" rtl="0" algn="l">
              <a:lnSpc>
                <a:spcPct val="100000"/>
              </a:lnSpc>
              <a:spcBef>
                <a:spcPts val="0"/>
              </a:spcBef>
              <a:spcAft>
                <a:spcPts val="0"/>
              </a:spcAft>
              <a:buClr>
                <a:srgbClr val="000000"/>
              </a:buClr>
              <a:buSzPts val="1400"/>
              <a:buFont typeface="Arial"/>
              <a:buNone/>
            </a:pPr>
            <a:r>
              <a:rPr b="1" lang="en-US"/>
              <a:t>Sudden Change in Mental Status</a:t>
            </a:r>
            <a:endParaRPr/>
          </a:p>
          <a:p>
            <a:pPr indent="-228600" lvl="0" marL="457200" marR="0" rtl="0" algn="l">
              <a:lnSpc>
                <a:spcPct val="100000"/>
              </a:lnSpc>
              <a:spcBef>
                <a:spcPts val="0"/>
              </a:spcBef>
              <a:spcAft>
                <a:spcPts val="0"/>
              </a:spcAft>
              <a:buClr>
                <a:srgbClr val="000000"/>
              </a:buClr>
              <a:buSzPts val="1400"/>
              <a:buFont typeface="Arial"/>
              <a:buNone/>
            </a:pPr>
            <a:r>
              <a:rPr lang="en-US"/>
              <a:t>This is often the </a:t>
            </a:r>
            <a:r>
              <a:rPr b="1" lang="en-US"/>
              <a:t>first and most important early sign</a:t>
            </a:r>
            <a:r>
              <a:rPr lang="en-US"/>
              <a:t> in seniors.</a:t>
            </a:r>
            <a:endParaRPr/>
          </a:p>
          <a:p>
            <a:pPr indent="-228600" lvl="0" marL="457200" marR="0" rtl="0" algn="l">
              <a:lnSpc>
                <a:spcPct val="100000"/>
              </a:lnSpc>
              <a:spcBef>
                <a:spcPts val="0"/>
              </a:spcBef>
              <a:spcAft>
                <a:spcPts val="0"/>
              </a:spcAft>
              <a:buClr>
                <a:srgbClr val="000000"/>
              </a:buClr>
              <a:buSzPts val="1400"/>
              <a:buFont typeface="Arial"/>
              <a:buNone/>
            </a:pPr>
            <a:r>
              <a:rPr lang="en-US"/>
              <a:t>Common changes:</a:t>
            </a:r>
            <a:endParaRPr/>
          </a:p>
          <a:p>
            <a:pPr indent="-228600" lvl="0" marL="457200" marR="0" rtl="0" algn="l">
              <a:lnSpc>
                <a:spcPct val="100000"/>
              </a:lnSpc>
              <a:spcBef>
                <a:spcPts val="0"/>
              </a:spcBef>
              <a:spcAft>
                <a:spcPts val="0"/>
              </a:spcAft>
              <a:buClr>
                <a:srgbClr val="000000"/>
              </a:buClr>
              <a:buSzPts val="1400"/>
              <a:buFont typeface="Arial"/>
              <a:buNone/>
            </a:pPr>
            <a:r>
              <a:rPr lang="en-US"/>
              <a:t>New confusion</a:t>
            </a:r>
            <a:endParaRPr/>
          </a:p>
          <a:p>
            <a:pPr indent="-228600" lvl="0" marL="457200" marR="0" rtl="0" algn="l">
              <a:lnSpc>
                <a:spcPct val="100000"/>
              </a:lnSpc>
              <a:spcBef>
                <a:spcPts val="0"/>
              </a:spcBef>
              <a:spcAft>
                <a:spcPts val="0"/>
              </a:spcAft>
              <a:buClr>
                <a:srgbClr val="000000"/>
              </a:buClr>
              <a:buSzPts val="1400"/>
              <a:buFont typeface="Arial"/>
              <a:buNone/>
            </a:pPr>
            <a:r>
              <a:rPr lang="en-US"/>
              <a:t>Disorientation</a:t>
            </a:r>
            <a:endParaRPr/>
          </a:p>
          <a:p>
            <a:pPr indent="-228600" lvl="0" marL="457200" marR="0" rtl="0" algn="l">
              <a:lnSpc>
                <a:spcPct val="100000"/>
              </a:lnSpc>
              <a:spcBef>
                <a:spcPts val="0"/>
              </a:spcBef>
              <a:spcAft>
                <a:spcPts val="0"/>
              </a:spcAft>
              <a:buClr>
                <a:srgbClr val="000000"/>
              </a:buClr>
              <a:buSzPts val="1400"/>
              <a:buFont typeface="Arial"/>
              <a:buNone/>
            </a:pPr>
            <a:r>
              <a:rPr lang="en-US"/>
              <a:t>Agitation</a:t>
            </a:r>
            <a:endParaRPr/>
          </a:p>
          <a:p>
            <a:pPr indent="-228600" lvl="0" marL="457200" marR="0" rtl="0" algn="l">
              <a:lnSpc>
                <a:spcPct val="100000"/>
              </a:lnSpc>
              <a:spcBef>
                <a:spcPts val="0"/>
              </a:spcBef>
              <a:spcAft>
                <a:spcPts val="0"/>
              </a:spcAft>
              <a:buClr>
                <a:srgbClr val="000000"/>
              </a:buClr>
              <a:buSzPts val="1400"/>
              <a:buFont typeface="Arial"/>
              <a:buNone/>
            </a:pPr>
            <a:r>
              <a:rPr lang="en-US"/>
              <a:t>Increased sleepiness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Elevated temperature or hypothermia,( VERY DANGEROUS) </a:t>
            </a:r>
            <a:endParaRPr/>
          </a:p>
          <a:p>
            <a:pPr indent="-228600" lvl="0" marL="457200" marR="0" rtl="0" algn="l">
              <a:lnSpc>
                <a:spcPct val="100000"/>
              </a:lnSpc>
              <a:spcBef>
                <a:spcPts val="0"/>
              </a:spcBef>
              <a:spcAft>
                <a:spcPts val="0"/>
              </a:spcAft>
              <a:buClr>
                <a:srgbClr val="000000"/>
              </a:buClr>
              <a:buSzPts val="1400"/>
              <a:buFont typeface="Arial"/>
              <a:buNone/>
            </a:pPr>
            <a:r>
              <a:rPr lang="en-US"/>
              <a:t>The ability to provide early intervention prevents hospitalization </a:t>
            </a:r>
            <a:endParaRPr/>
          </a:p>
          <a:p>
            <a:pPr indent="-228600" lvl="0" marL="457200" marR="0" rtl="0" algn="l">
              <a:lnSpc>
                <a:spcPct val="100000"/>
              </a:lnSpc>
              <a:spcBef>
                <a:spcPts val="0"/>
              </a:spcBef>
              <a:spcAft>
                <a:spcPts val="0"/>
              </a:spcAft>
              <a:buClr>
                <a:srgbClr val="000000"/>
              </a:buClr>
              <a:buSzPts val="1400"/>
              <a:buFont typeface="Arial"/>
              <a:buNone/>
            </a:pPr>
            <a:r>
              <a:rPr lang="en-US"/>
              <a:t>Not acting like themselves</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71" name="Google Shape;171;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7" name="Shape 177"/>
        <p:cNvGrpSpPr/>
        <p:nvPr/>
      </p:nvGrpSpPr>
      <p:grpSpPr>
        <a:xfrm>
          <a:off x="0" y="0"/>
          <a:ext cx="0" cy="0"/>
          <a:chOff x="0" y="0"/>
          <a:chExt cx="0" cy="0"/>
        </a:xfrm>
      </p:grpSpPr>
      <p:sp>
        <p:nvSpPr>
          <p:cNvPr id="178" name="Google Shape;178;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9" name="Google Shape;179;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Most types of pneumonia cause fever, cough with sputum (coughed-up mucus), shortness of breath and fatigue. In older patients, fatigue or confusion can be the only or most noticeable symptom. In viral pneumonia, a dry cough without sputum is more common.</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Pneumonia can range in seriousness from mild to life-threatening. It is most serious for infants and young children, people older than age 65, and people with health problems or weakened immune systems.</a:t>
            </a:r>
            <a:endParaRPr/>
          </a:p>
          <a:p>
            <a:pPr indent="-228600" lvl="0" marL="457200" marR="0" rtl="0" algn="l">
              <a:lnSpc>
                <a:spcPct val="100000"/>
              </a:lnSpc>
              <a:spcBef>
                <a:spcPts val="0"/>
              </a:spcBef>
              <a:spcAft>
                <a:spcPts val="0"/>
              </a:spcAft>
              <a:buClr>
                <a:srgbClr val="000000"/>
              </a:buClr>
              <a:buSzPts val="1400"/>
              <a:buFont typeface="Arial"/>
              <a:buNone/>
            </a:pPr>
            <a:r>
              <a:rPr lang="en-US"/>
              <a:t>Older adults (65+) may show </a:t>
            </a:r>
            <a:r>
              <a:rPr b="1" lang="en-US"/>
              <a:t>different or milder symptoms</a:t>
            </a:r>
            <a:r>
              <a:rPr lang="en-US"/>
              <a:t>, including:</a:t>
            </a:r>
            <a:endParaRPr b="0" i="0" sz="12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Chest pain when you breathe or cough</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Confusion or changes in mental awareness (in adults age 65 and older)</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Cough, which may produce phlegm</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Fatigue</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Fever, sweating and shaking chills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Lower than normal body temperature (in adults older than age 65 and people with weak immune systems)</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Nausea, vomiting or diarrhea</a:t>
            </a:r>
            <a:endParaRPr/>
          </a:p>
          <a:p>
            <a:pPr indent="-228600" lvl="0" marL="457200" marR="0" rtl="0" algn="l">
              <a:lnSpc>
                <a:spcPct val="100000"/>
              </a:lnSpc>
              <a:spcBef>
                <a:spcPts val="0"/>
              </a:spcBef>
              <a:spcAft>
                <a:spcPts val="0"/>
              </a:spcAft>
              <a:buClr>
                <a:srgbClr val="000000"/>
              </a:buClr>
              <a:buSzPts val="1400"/>
              <a:buFont typeface="Arial"/>
              <a:buNone/>
            </a:pPr>
            <a:r>
              <a:t/>
            </a:r>
            <a:endParaRPr b="0" i="0" sz="1200" u="none" cap="none" strike="noStrike">
              <a:solidFill>
                <a:schemeClr val="dk1"/>
              </a:solidFill>
              <a:latin typeface="Arial"/>
              <a:ea typeface="Arial"/>
              <a:cs typeface="Arial"/>
              <a:sym typeface="Arial"/>
            </a:endParaRPr>
          </a:p>
          <a:p>
            <a:pPr indent="-228600" lvl="0" marL="457200" marR="0" rtl="0" algn="l">
              <a:lnSpc>
                <a:spcPct val="100000"/>
              </a:lnSpc>
              <a:spcBef>
                <a:spcPts val="0"/>
              </a:spcBef>
              <a:spcAft>
                <a:spcPts val="0"/>
              </a:spcAft>
              <a:buClr>
                <a:srgbClr val="000000"/>
              </a:buClr>
              <a:buSzPts val="1400"/>
              <a:buFont typeface="Arial"/>
              <a:buNone/>
            </a:pPr>
            <a:r>
              <a:rPr lang="en-US"/>
              <a:t>Pneumonia leads to </a:t>
            </a:r>
            <a:r>
              <a:rPr b="1" lang="en-US"/>
              <a:t>over 1.5 million U.S. hospital admissions annually</a:t>
            </a:r>
            <a:r>
              <a:rPr lang="en-US"/>
              <a:t>, with older adults representing the largest share. </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And the risk of re-admission increases resulting with a re-admission within 30 days. </a:t>
            </a:r>
            <a:endParaRPr/>
          </a:p>
          <a:p>
            <a:pPr indent="-228600" lvl="0" marL="457200" marR="0" rtl="0" algn="l">
              <a:lnSpc>
                <a:spcPct val="100000"/>
              </a:lnSpc>
              <a:spcBef>
                <a:spcPts val="0"/>
              </a:spcBef>
              <a:spcAft>
                <a:spcPts val="0"/>
              </a:spcAft>
              <a:buClr>
                <a:srgbClr val="000000"/>
              </a:buClr>
              <a:buSzPts val="1400"/>
              <a:buFont typeface="Arial"/>
              <a:buNone/>
            </a:pPr>
            <a:r>
              <a:rPr b="0" i="0" lang="en-US" sz="1200" u="none" cap="none" strike="noStrike">
                <a:solidFill>
                  <a:schemeClr val="dk1"/>
                </a:solidFill>
                <a:latin typeface="Arial"/>
                <a:ea typeface="Arial"/>
                <a:cs typeface="Arial"/>
                <a:sym typeface="Arial"/>
              </a:rPr>
              <a:t>Shortness of breath</a:t>
            </a:r>
            <a:endParaRPr/>
          </a:p>
          <a:p>
            <a:pPr indent="-228600" lvl="0" marL="457200" marR="0" rtl="0" algn="l">
              <a:lnSpc>
                <a:spcPct val="100000"/>
              </a:lnSpc>
              <a:spcBef>
                <a:spcPts val="0"/>
              </a:spcBef>
              <a:spcAft>
                <a:spcPts val="0"/>
              </a:spcAft>
              <a:buClr>
                <a:srgbClr val="000000"/>
              </a:buClr>
              <a:buSzPts val="1400"/>
              <a:buFont typeface="Arial"/>
              <a:buNone/>
            </a:pPr>
            <a:r>
              <a:t/>
            </a:r>
            <a:endParaRPr/>
          </a:p>
        </p:txBody>
      </p:sp>
      <p:sp>
        <p:nvSpPr>
          <p:cNvPr id="180" name="Google Shape;180;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8" name="Google Shape;188;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228600" lvl="0" marL="457200" marR="0" rtl="0" algn="l">
              <a:lnSpc>
                <a:spcPct val="100000"/>
              </a:lnSpc>
              <a:spcBef>
                <a:spcPts val="0"/>
              </a:spcBef>
              <a:spcAft>
                <a:spcPts val="0"/>
              </a:spcAft>
              <a:buClr>
                <a:srgbClr val="000000"/>
              </a:buClr>
              <a:buSzPts val="1400"/>
              <a:buFont typeface="Arial"/>
              <a:buNone/>
            </a:pPr>
            <a:r>
              <a:rPr b="1" lang="en-US"/>
              <a:t>COLLEEN</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b="1" lang="en-US"/>
              <a:t>Discuss</a:t>
            </a:r>
            <a:endParaRPr/>
          </a:p>
          <a:p>
            <a:pPr indent="-228600" lvl="0" marL="457200" marR="0" rtl="0" algn="l">
              <a:lnSpc>
                <a:spcPct val="100000"/>
              </a:lnSpc>
              <a:spcBef>
                <a:spcPts val="0"/>
              </a:spcBef>
              <a:spcAft>
                <a:spcPts val="0"/>
              </a:spcAft>
              <a:buClr>
                <a:srgbClr val="000000"/>
              </a:buClr>
              <a:buSzPts val="1400"/>
              <a:buFont typeface="Arial"/>
              <a:buNone/>
            </a:pPr>
            <a:r>
              <a:t/>
            </a:r>
            <a:endParaRPr b="1"/>
          </a:p>
          <a:p>
            <a:pPr indent="-228600" lvl="0" marL="457200" marR="0" rtl="0" algn="l">
              <a:lnSpc>
                <a:spcPct val="100000"/>
              </a:lnSpc>
              <a:spcBef>
                <a:spcPts val="0"/>
              </a:spcBef>
              <a:spcAft>
                <a:spcPts val="0"/>
              </a:spcAft>
              <a:buClr>
                <a:srgbClr val="000000"/>
              </a:buClr>
              <a:buSzPts val="1400"/>
              <a:buFont typeface="Arial"/>
              <a:buNone/>
            </a:pPr>
            <a:r>
              <a:rPr lang="en-US"/>
              <a:t>These conditions drive significant readmissions nationally.</a:t>
            </a:r>
            <a:endParaRPr/>
          </a:p>
          <a:p>
            <a:pPr indent="-228600" lvl="0" marL="457200" marR="0" rtl="0" algn="l">
              <a:lnSpc>
                <a:spcPct val="100000"/>
              </a:lnSpc>
              <a:spcBef>
                <a:spcPts val="0"/>
              </a:spcBef>
              <a:spcAft>
                <a:spcPts val="0"/>
              </a:spcAft>
              <a:buClr>
                <a:srgbClr val="000000"/>
              </a:buClr>
              <a:buSzPts val="1400"/>
              <a:buFont typeface="Arial"/>
              <a:buNone/>
            </a:pPr>
            <a:r>
              <a:rPr lang="en-US"/>
              <a:t>The key question:</a:t>
            </a:r>
            <a:br>
              <a:rPr lang="en-US"/>
            </a:br>
            <a:r>
              <a:rPr lang="en-US"/>
              <a:t>Are we building competency and pathways around these conditions?</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rPr lang="en-US"/>
              <a:t>“Across many facilities, we tend to see similar themes:</a:t>
            </a:r>
            <a:endParaRPr/>
          </a:p>
          <a:p>
            <a:pPr indent="-228600" lvl="0" marL="457200" marR="0" rtl="0" algn="l">
              <a:lnSpc>
                <a:spcPct val="100000"/>
              </a:lnSpc>
              <a:spcBef>
                <a:spcPts val="0"/>
              </a:spcBef>
              <a:spcAft>
                <a:spcPts val="0"/>
              </a:spcAft>
              <a:buClr>
                <a:srgbClr val="000000"/>
              </a:buClr>
              <a:buSzPts val="1400"/>
              <a:buFont typeface="Arial"/>
              <a:buNone/>
            </a:pPr>
            <a:r>
              <a:rPr lang="en-US"/>
              <a:t>• CHF exacerbations</a:t>
            </a:r>
            <a:br>
              <a:rPr lang="en-US"/>
            </a:br>
            <a:r>
              <a:rPr lang="en-US"/>
              <a:t>• UTIs progressing to confusion</a:t>
            </a:r>
            <a:br>
              <a:rPr lang="en-US"/>
            </a:br>
            <a:r>
              <a:rPr lang="en-US"/>
              <a:t>• Pneumonia</a:t>
            </a:r>
            <a:br>
              <a:rPr lang="en-US"/>
            </a:br>
            <a:r>
              <a:rPr lang="en-US"/>
              <a:t>• Sepsis</a:t>
            </a:r>
            <a:br>
              <a:rPr lang="en-US"/>
            </a:br>
            <a:r>
              <a:rPr lang="en-US"/>
              <a:t>• New admissions transferring within 72 hours”</a:t>
            </a:r>
            <a:endParaRPr/>
          </a:p>
          <a:p>
            <a:pPr indent="-228600" lvl="0" marL="457200" marR="0" rtl="0" algn="l">
              <a:lnSpc>
                <a:spcPct val="100000"/>
              </a:lnSpc>
              <a:spcBef>
                <a:spcPts val="0"/>
              </a:spcBef>
              <a:spcAft>
                <a:spcPts val="0"/>
              </a:spcAft>
              <a:buClr>
                <a:srgbClr val="000000"/>
              </a:buClr>
              <a:buSzPts val="1400"/>
              <a:buFont typeface="Arial"/>
              <a:buNone/>
            </a:pPr>
            <a:r>
              <a:rPr lang="en-US"/>
              <a:t>“These aren’t random events. They’re often predictable.”</a:t>
            </a:r>
            <a:endParaRPr/>
          </a:p>
          <a:p>
            <a:pPr indent="-228600" lvl="0" marL="457200" marR="0" rtl="0" algn="l">
              <a:lnSpc>
                <a:spcPct val="100000"/>
              </a:lnSpc>
              <a:spcBef>
                <a:spcPts val="0"/>
              </a:spcBef>
              <a:spcAft>
                <a:spcPts val="0"/>
              </a:spcAft>
              <a:buClr>
                <a:srgbClr val="000000"/>
              </a:buClr>
              <a:buSzPts val="1400"/>
              <a:buFont typeface="Arial"/>
              <a:buNone/>
            </a:pPr>
            <a:r>
              <a:t/>
            </a:r>
            <a:endParaRPr/>
          </a:p>
          <a:p>
            <a:pPr indent="-228600" lvl="0" marL="457200" marR="0" rtl="0" algn="l">
              <a:lnSpc>
                <a:spcPct val="100000"/>
              </a:lnSpc>
              <a:spcBef>
                <a:spcPts val="0"/>
              </a:spcBef>
              <a:spcAft>
                <a:spcPts val="0"/>
              </a:spcAft>
              <a:buClr>
                <a:srgbClr val="000000"/>
              </a:buClr>
              <a:buSzPts val="1400"/>
              <a:buFont typeface="Arial"/>
              <a:buNone/>
            </a:pPr>
            <a:r>
              <a:t/>
            </a:r>
            <a:endParaRPr b="1"/>
          </a:p>
        </p:txBody>
      </p:sp>
      <p:sp>
        <p:nvSpPr>
          <p:cNvPr id="189" name="Google Shape;189;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4.jpg"/><Relationship Id="rId3" Type="http://schemas.openxmlformats.org/officeDocument/2006/relationships/image" Target="../media/image4.png"/><Relationship Id="rId4" Type="http://schemas.openxmlformats.org/officeDocument/2006/relationships/image" Target="../media/image10.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jpg"/><Relationship Id="rId3" Type="http://schemas.openxmlformats.org/officeDocument/2006/relationships/image" Target="../media/image1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jpg"/><Relationship Id="rId3" Type="http://schemas.openxmlformats.org/officeDocument/2006/relationships/image" Target="../media/image7.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itle Slide">
  <p:cSld name="3_Title Slide">
    <p:spTree>
      <p:nvGrpSpPr>
        <p:cNvPr id="15" name="Shape 15"/>
        <p:cNvGrpSpPr/>
        <p:nvPr/>
      </p:nvGrpSpPr>
      <p:grpSpPr>
        <a:xfrm>
          <a:off x="0" y="0"/>
          <a:ext cx="0" cy="0"/>
          <a:chOff x="0" y="0"/>
          <a:chExt cx="0" cy="0"/>
        </a:xfrm>
      </p:grpSpPr>
      <p:pic>
        <p:nvPicPr>
          <p:cNvPr id="16" name="Google Shape;16;p27"/>
          <p:cNvPicPr preferRelativeResize="0"/>
          <p:nvPr/>
        </p:nvPicPr>
        <p:blipFill rotWithShape="1">
          <a:blip r:embed="rId2">
            <a:alphaModFix/>
          </a:blip>
          <a:srcRect b="0" l="0" r="0" t="0"/>
          <a:stretch/>
        </p:blipFill>
        <p:spPr>
          <a:xfrm>
            <a:off x="0" y="0"/>
            <a:ext cx="12192000" cy="6858000"/>
          </a:xfrm>
          <a:prstGeom prst="rect">
            <a:avLst/>
          </a:prstGeom>
          <a:noFill/>
          <a:ln>
            <a:noFill/>
          </a:ln>
        </p:spPr>
      </p:pic>
      <p:pic>
        <p:nvPicPr>
          <p:cNvPr id="17" name="Google Shape;17;p27"/>
          <p:cNvPicPr preferRelativeResize="0"/>
          <p:nvPr/>
        </p:nvPicPr>
        <p:blipFill rotWithShape="1">
          <a:blip r:embed="rId3">
            <a:alphaModFix/>
          </a:blip>
          <a:srcRect b="0" l="0" r="0" t="0"/>
          <a:stretch/>
        </p:blipFill>
        <p:spPr>
          <a:xfrm>
            <a:off x="400565" y="520700"/>
            <a:ext cx="2457078" cy="875613"/>
          </a:xfrm>
          <a:prstGeom prst="rect">
            <a:avLst/>
          </a:prstGeom>
          <a:noFill/>
          <a:ln>
            <a:noFill/>
          </a:ln>
        </p:spPr>
      </p:pic>
      <p:sp>
        <p:nvSpPr>
          <p:cNvPr id="18" name="Google Shape;18;p27"/>
          <p:cNvSpPr txBox="1"/>
          <p:nvPr>
            <p:ph type="ctrTitle"/>
          </p:nvPr>
        </p:nvSpPr>
        <p:spPr>
          <a:xfrm>
            <a:off x="400565" y="3793523"/>
            <a:ext cx="11791434" cy="770539"/>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lt1"/>
              </a:buClr>
              <a:buSzPts val="3600"/>
              <a:buFont typeface="Arial"/>
              <a:buNone/>
              <a:defRPr b="0" sz="36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27"/>
          <p:cNvSpPr txBox="1"/>
          <p:nvPr>
            <p:ph idx="1" type="subTitle"/>
          </p:nvPr>
        </p:nvSpPr>
        <p:spPr>
          <a:xfrm>
            <a:off x="400565" y="4700588"/>
            <a:ext cx="11791434" cy="637531"/>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rgbClr val="75777B"/>
              </a:buClr>
              <a:buSzPts val="2400"/>
              <a:buNone/>
              <a:defRPr sz="2400">
                <a:solidFill>
                  <a:srgbClr val="75777B"/>
                </a:solidFil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0" name="Google Shape;20;p27"/>
          <p:cNvSpPr txBox="1"/>
          <p:nvPr>
            <p:ph idx="10" type="dt"/>
          </p:nvPr>
        </p:nvSpPr>
        <p:spPr>
          <a:xfrm>
            <a:off x="400565" y="6335583"/>
            <a:ext cx="706395"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9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1" name="Google Shape;21;p27"/>
          <p:cNvSpPr txBox="1"/>
          <p:nvPr>
            <p:ph idx="11" type="ftr"/>
          </p:nvPr>
        </p:nvSpPr>
        <p:spPr>
          <a:xfrm>
            <a:off x="2857643" y="6335583"/>
            <a:ext cx="7695027"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9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2" name="Google Shape;22;p27"/>
          <p:cNvPicPr preferRelativeResize="0"/>
          <p:nvPr/>
        </p:nvPicPr>
        <p:blipFill rotWithShape="1">
          <a:blip r:embed="rId4">
            <a:alphaModFix/>
          </a:blip>
          <a:srcRect b="0" l="0" r="0" t="0"/>
          <a:stretch/>
        </p:blipFill>
        <p:spPr>
          <a:xfrm>
            <a:off x="8092091" y="624676"/>
            <a:ext cx="3230030" cy="66766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77" name="Shape 77"/>
        <p:cNvGrpSpPr/>
        <p:nvPr/>
      </p:nvGrpSpPr>
      <p:grpSpPr>
        <a:xfrm>
          <a:off x="0" y="0"/>
          <a:ext cx="0" cy="0"/>
          <a:chOff x="0" y="0"/>
          <a:chExt cx="0" cy="0"/>
        </a:xfrm>
      </p:grpSpPr>
      <p:sp>
        <p:nvSpPr>
          <p:cNvPr id="78" name="Google Shape;78;p3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3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3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81" name="Shape 81"/>
        <p:cNvGrpSpPr/>
        <p:nvPr/>
      </p:nvGrpSpPr>
      <p:grpSpPr>
        <a:xfrm>
          <a:off x="0" y="0"/>
          <a:ext cx="0" cy="0"/>
          <a:chOff x="0" y="0"/>
          <a:chExt cx="0" cy="0"/>
        </a:xfrm>
      </p:grpSpPr>
      <p:sp>
        <p:nvSpPr>
          <p:cNvPr id="82" name="Google Shape;82;p36"/>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36"/>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84" name="Google Shape;84;p36"/>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85" name="Google Shape;85;p3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3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7" name="Google Shape;87;p3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88" name="Shape 88"/>
        <p:cNvGrpSpPr/>
        <p:nvPr/>
      </p:nvGrpSpPr>
      <p:grpSpPr>
        <a:xfrm>
          <a:off x="0" y="0"/>
          <a:ext cx="0" cy="0"/>
          <a:chOff x="0" y="0"/>
          <a:chExt cx="0" cy="0"/>
        </a:xfrm>
      </p:grpSpPr>
      <p:sp>
        <p:nvSpPr>
          <p:cNvPr id="89" name="Google Shape;89;p37"/>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0" name="Google Shape;90;p37"/>
          <p:cNvSpPr/>
          <p:nvPr>
            <p:ph idx="2" type="pic"/>
          </p:nvPr>
        </p:nvSpPr>
        <p:spPr>
          <a:xfrm>
            <a:off x="5183188" y="987425"/>
            <a:ext cx="6172200" cy="4873625"/>
          </a:xfrm>
          <a:prstGeom prst="rect">
            <a:avLst/>
          </a:prstGeom>
          <a:noFill/>
          <a:ln>
            <a:noFill/>
          </a:ln>
        </p:spPr>
      </p:sp>
      <p:sp>
        <p:nvSpPr>
          <p:cNvPr id="91" name="Google Shape;91;p37"/>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92" name="Google Shape;9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4" name="Google Shape;9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95" name="Shape 95"/>
        <p:cNvGrpSpPr/>
        <p:nvPr/>
      </p:nvGrpSpPr>
      <p:grpSpPr>
        <a:xfrm>
          <a:off x="0" y="0"/>
          <a:ext cx="0" cy="0"/>
          <a:chOff x="0" y="0"/>
          <a:chExt cx="0" cy="0"/>
        </a:xfrm>
      </p:grpSpPr>
      <p:sp>
        <p:nvSpPr>
          <p:cNvPr id="96" name="Google Shape;96;p3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7" name="Google Shape;97;p38"/>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98" name="Google Shape;9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9" name="Google Shape;9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0" name="Google Shape;10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101" name="Shape 101"/>
        <p:cNvGrpSpPr/>
        <p:nvPr/>
      </p:nvGrpSpPr>
      <p:grpSpPr>
        <a:xfrm>
          <a:off x="0" y="0"/>
          <a:ext cx="0" cy="0"/>
          <a:chOff x="0" y="0"/>
          <a:chExt cx="0" cy="0"/>
        </a:xfrm>
      </p:grpSpPr>
      <p:sp>
        <p:nvSpPr>
          <p:cNvPr id="102" name="Google Shape;102;p39"/>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3" name="Google Shape;103;p39"/>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4" name="Google Shape;10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6" name="Google Shape;10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Comparison">
  <p:cSld name="6_Comparison">
    <p:spTree>
      <p:nvGrpSpPr>
        <p:cNvPr id="107" name="Shape 107"/>
        <p:cNvGrpSpPr/>
        <p:nvPr/>
      </p:nvGrpSpPr>
      <p:grpSpPr>
        <a:xfrm>
          <a:off x="0" y="0"/>
          <a:ext cx="0" cy="0"/>
          <a:chOff x="0" y="0"/>
          <a:chExt cx="0" cy="0"/>
        </a:xfrm>
      </p:grpSpPr>
      <p:pic>
        <p:nvPicPr>
          <p:cNvPr id="108" name="Google Shape;108;p6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09" name="Google Shape;109;p60"/>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b="1" sz="4000">
                <a:solidFill>
                  <a:srgbClr val="75777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60"/>
          <p:cNvSpPr txBox="1"/>
          <p:nvPr>
            <p:ph idx="10" type="dt"/>
          </p:nvPr>
        </p:nvSpPr>
        <p:spPr>
          <a:xfrm>
            <a:off x="167977" y="6332443"/>
            <a:ext cx="6940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p60"/>
          <p:cNvSpPr txBox="1"/>
          <p:nvPr>
            <p:ph idx="11" type="ftr"/>
          </p:nvPr>
        </p:nvSpPr>
        <p:spPr>
          <a:xfrm>
            <a:off x="838200" y="6356350"/>
            <a:ext cx="1051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solidFill>
                  <a:schemeClr val="lt1"/>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2" name="Google Shape;112;p60"/>
          <p:cNvSpPr txBox="1"/>
          <p:nvPr>
            <p:ph idx="12" type="sldNum"/>
          </p:nvPr>
        </p:nvSpPr>
        <p:spPr>
          <a:xfrm>
            <a:off x="11584779" y="5645119"/>
            <a:ext cx="430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900"/>
              <a:buFont typeface="Arial"/>
              <a:buNone/>
              <a:defRPr b="0" i="0" sz="9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113" name="Google Shape;113;p60"/>
          <p:cNvPicPr preferRelativeResize="0"/>
          <p:nvPr/>
        </p:nvPicPr>
        <p:blipFill rotWithShape="1">
          <a:blip r:embed="rId3">
            <a:alphaModFix/>
          </a:blip>
          <a:srcRect b="0" l="0" r="0" t="0"/>
          <a:stretch/>
        </p:blipFill>
        <p:spPr>
          <a:xfrm>
            <a:off x="10552632" y="6232271"/>
            <a:ext cx="1462574" cy="521208"/>
          </a:xfrm>
          <a:prstGeom prst="rect">
            <a:avLst/>
          </a:prstGeom>
          <a:noFill/>
          <a:ln>
            <a:noFill/>
          </a:ln>
        </p:spPr>
      </p:pic>
      <p:sp>
        <p:nvSpPr>
          <p:cNvPr id="114" name="Google Shape;114;p60"/>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sz="1800">
                <a:solidFill>
                  <a:srgbClr val="606066"/>
                </a:solidFill>
                <a:latin typeface="Arial"/>
                <a:ea typeface="Arial"/>
                <a:cs typeface="Arial"/>
                <a:sym typeface="Arial"/>
              </a:defRPr>
            </a:lvl1pPr>
            <a:lvl2pPr indent="-381000" lvl="1" marL="914400" algn="l">
              <a:lnSpc>
                <a:spcPct val="90000"/>
              </a:lnSpc>
              <a:spcBef>
                <a:spcPts val="500"/>
              </a:spcBef>
              <a:spcAft>
                <a:spcPts val="0"/>
              </a:spcAft>
              <a:buSzPts val="2400"/>
              <a:buChar char="•"/>
              <a:defRPr sz="1600">
                <a:solidFill>
                  <a:srgbClr val="606066"/>
                </a:solidFill>
                <a:latin typeface="Arial"/>
                <a:ea typeface="Arial"/>
                <a:cs typeface="Arial"/>
                <a:sym typeface="Arial"/>
              </a:defRPr>
            </a:lvl2pPr>
            <a:lvl3pPr indent="-355600" lvl="2" marL="1371600" algn="l">
              <a:lnSpc>
                <a:spcPct val="90000"/>
              </a:lnSpc>
              <a:spcBef>
                <a:spcPts val="500"/>
              </a:spcBef>
              <a:spcAft>
                <a:spcPts val="0"/>
              </a:spcAft>
              <a:buSzPts val="2000"/>
              <a:buChar char="•"/>
              <a:defRPr sz="1400">
                <a:solidFill>
                  <a:srgbClr val="606066"/>
                </a:solidFill>
                <a:latin typeface="Arial"/>
                <a:ea typeface="Arial"/>
                <a:cs typeface="Arial"/>
                <a:sym typeface="Arial"/>
              </a:defRPr>
            </a:lvl3pPr>
            <a:lvl4pPr indent="-342900" lvl="3" marL="1828800" algn="l">
              <a:lnSpc>
                <a:spcPct val="90000"/>
              </a:lnSpc>
              <a:spcBef>
                <a:spcPts val="500"/>
              </a:spcBef>
              <a:spcAft>
                <a:spcPts val="0"/>
              </a:spcAft>
              <a:buSzPts val="1800"/>
              <a:buChar char="•"/>
              <a:defRPr sz="1400">
                <a:solidFill>
                  <a:srgbClr val="606066"/>
                </a:solidFill>
                <a:latin typeface="Arial"/>
                <a:ea typeface="Arial"/>
                <a:cs typeface="Arial"/>
                <a:sym typeface="Arial"/>
              </a:defRPr>
            </a:lvl4pPr>
            <a:lvl5pPr indent="-342900" lvl="4" marL="2286000" algn="l">
              <a:lnSpc>
                <a:spcPct val="90000"/>
              </a:lnSpc>
              <a:spcBef>
                <a:spcPts val="500"/>
              </a:spcBef>
              <a:spcAft>
                <a:spcPts val="0"/>
              </a:spcAft>
              <a:buSzPts val="1800"/>
              <a:buChar char="•"/>
              <a:defRPr sz="1400">
                <a:solidFill>
                  <a:srgbClr val="606066"/>
                </a:solidFill>
                <a:latin typeface="Arial"/>
                <a:ea typeface="Arial"/>
                <a:cs typeface="Arial"/>
                <a:sym typeface="Aria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Comparison">
  <p:cSld name="3_Comparison">
    <p:spTree>
      <p:nvGrpSpPr>
        <p:cNvPr id="23" name="Shape 23"/>
        <p:cNvGrpSpPr/>
        <p:nvPr/>
      </p:nvGrpSpPr>
      <p:grpSpPr>
        <a:xfrm>
          <a:off x="0" y="0"/>
          <a:ext cx="0" cy="0"/>
          <a:chOff x="0" y="0"/>
          <a:chExt cx="0" cy="0"/>
        </a:xfrm>
      </p:grpSpPr>
      <p:pic>
        <p:nvPicPr>
          <p:cNvPr id="24" name="Google Shape;24;p2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25" name="Google Shape;25;p28"/>
          <p:cNvSpPr txBox="1"/>
          <p:nvPr>
            <p:ph type="title"/>
          </p:nvPr>
        </p:nvSpPr>
        <p:spPr>
          <a:xfrm>
            <a:off x="772166" y="160432"/>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75777B"/>
              </a:buClr>
              <a:buSzPts val="3600"/>
              <a:buFont typeface="Arial"/>
              <a:buNone/>
              <a:defRPr b="1" sz="3600">
                <a:solidFill>
                  <a:srgbClr val="75777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28"/>
          <p:cNvSpPr txBox="1"/>
          <p:nvPr>
            <p:ph idx="10" type="dt"/>
          </p:nvPr>
        </p:nvSpPr>
        <p:spPr>
          <a:xfrm>
            <a:off x="167977" y="6332443"/>
            <a:ext cx="6940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28"/>
          <p:cNvSpPr txBox="1"/>
          <p:nvPr>
            <p:ph idx="11" type="ftr"/>
          </p:nvPr>
        </p:nvSpPr>
        <p:spPr>
          <a:xfrm>
            <a:off x="838200" y="6356350"/>
            <a:ext cx="1051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28" name="Google Shape;28;p28"/>
          <p:cNvPicPr preferRelativeResize="0"/>
          <p:nvPr/>
        </p:nvPicPr>
        <p:blipFill rotWithShape="1">
          <a:blip r:embed="rId3">
            <a:alphaModFix/>
          </a:blip>
          <a:srcRect b="0" l="0" r="0" t="0"/>
          <a:stretch/>
        </p:blipFill>
        <p:spPr>
          <a:xfrm>
            <a:off x="10551509" y="6230500"/>
            <a:ext cx="1472514" cy="524750"/>
          </a:xfrm>
          <a:prstGeom prst="rect">
            <a:avLst/>
          </a:prstGeom>
          <a:noFill/>
          <a:ln>
            <a:noFill/>
          </a:ln>
        </p:spPr>
      </p:pic>
      <p:sp>
        <p:nvSpPr>
          <p:cNvPr id="29" name="Google Shape;29;p28"/>
          <p:cNvSpPr txBox="1"/>
          <p:nvPr>
            <p:ph idx="1" type="body"/>
          </p:nvPr>
        </p:nvSpPr>
        <p:spPr>
          <a:xfrm>
            <a:off x="838200" y="1506414"/>
            <a:ext cx="10515600" cy="4670549"/>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606066"/>
              </a:buClr>
              <a:buSzPts val="1800"/>
              <a:buChar char="•"/>
              <a:defRPr sz="1800">
                <a:solidFill>
                  <a:srgbClr val="606066"/>
                </a:solidFill>
                <a:latin typeface="Arial"/>
                <a:ea typeface="Arial"/>
                <a:cs typeface="Arial"/>
                <a:sym typeface="Arial"/>
              </a:defRPr>
            </a:lvl1pPr>
            <a:lvl2pPr indent="-330200" lvl="1" marL="914400" algn="l">
              <a:lnSpc>
                <a:spcPct val="90000"/>
              </a:lnSpc>
              <a:spcBef>
                <a:spcPts val="500"/>
              </a:spcBef>
              <a:spcAft>
                <a:spcPts val="0"/>
              </a:spcAft>
              <a:buClr>
                <a:srgbClr val="606066"/>
              </a:buClr>
              <a:buSzPts val="1600"/>
              <a:buChar char="•"/>
              <a:defRPr sz="1600">
                <a:solidFill>
                  <a:srgbClr val="606066"/>
                </a:solidFill>
                <a:latin typeface="Arial"/>
                <a:ea typeface="Arial"/>
                <a:cs typeface="Arial"/>
                <a:sym typeface="Arial"/>
              </a:defRPr>
            </a:lvl2pPr>
            <a:lvl3pPr indent="-317500" lvl="2" marL="1371600" algn="l">
              <a:lnSpc>
                <a:spcPct val="90000"/>
              </a:lnSpc>
              <a:spcBef>
                <a:spcPts val="500"/>
              </a:spcBef>
              <a:spcAft>
                <a:spcPts val="0"/>
              </a:spcAft>
              <a:buClr>
                <a:srgbClr val="606066"/>
              </a:buClr>
              <a:buSzPts val="1400"/>
              <a:buChar char="•"/>
              <a:defRPr sz="1400">
                <a:solidFill>
                  <a:srgbClr val="606066"/>
                </a:solidFill>
                <a:latin typeface="Arial"/>
                <a:ea typeface="Arial"/>
                <a:cs typeface="Arial"/>
                <a:sym typeface="Arial"/>
              </a:defRPr>
            </a:lvl3pPr>
            <a:lvl4pPr indent="-317500" lvl="3" marL="1828800" algn="l">
              <a:lnSpc>
                <a:spcPct val="90000"/>
              </a:lnSpc>
              <a:spcBef>
                <a:spcPts val="500"/>
              </a:spcBef>
              <a:spcAft>
                <a:spcPts val="0"/>
              </a:spcAft>
              <a:buClr>
                <a:srgbClr val="606066"/>
              </a:buClr>
              <a:buSzPts val="1400"/>
              <a:buChar char="•"/>
              <a:defRPr sz="1400">
                <a:solidFill>
                  <a:srgbClr val="606066"/>
                </a:solidFill>
                <a:latin typeface="Arial"/>
                <a:ea typeface="Arial"/>
                <a:cs typeface="Arial"/>
                <a:sym typeface="Arial"/>
              </a:defRPr>
            </a:lvl4pPr>
            <a:lvl5pPr indent="-317500" lvl="4" marL="2286000" algn="l">
              <a:lnSpc>
                <a:spcPct val="90000"/>
              </a:lnSpc>
              <a:spcBef>
                <a:spcPts val="500"/>
              </a:spcBef>
              <a:spcAft>
                <a:spcPts val="0"/>
              </a:spcAft>
              <a:buClr>
                <a:srgbClr val="606066"/>
              </a:buClr>
              <a:buSzPts val="1400"/>
              <a:buChar char="•"/>
              <a:defRPr sz="1400">
                <a:solidFill>
                  <a:srgbClr val="606066"/>
                </a:solidFill>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28"/>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5_Comparison">
  <p:cSld name="5_Comparison">
    <p:spTree>
      <p:nvGrpSpPr>
        <p:cNvPr id="31" name="Shape 31"/>
        <p:cNvGrpSpPr/>
        <p:nvPr/>
      </p:nvGrpSpPr>
      <p:grpSpPr>
        <a:xfrm>
          <a:off x="0" y="0"/>
          <a:ext cx="0" cy="0"/>
          <a:chOff x="0" y="0"/>
          <a:chExt cx="0" cy="0"/>
        </a:xfrm>
      </p:grpSpPr>
      <p:pic>
        <p:nvPicPr>
          <p:cNvPr id="32" name="Google Shape;32;p5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3" name="Google Shape;33;p50"/>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b="1" sz="3600">
                <a:solidFill>
                  <a:srgbClr val="75777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50"/>
          <p:cNvSpPr txBox="1"/>
          <p:nvPr>
            <p:ph idx="10" type="dt"/>
          </p:nvPr>
        </p:nvSpPr>
        <p:spPr>
          <a:xfrm>
            <a:off x="167977" y="6332443"/>
            <a:ext cx="6940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50"/>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36" name="Google Shape;36;p50"/>
          <p:cNvPicPr preferRelativeResize="0"/>
          <p:nvPr/>
        </p:nvPicPr>
        <p:blipFill rotWithShape="1">
          <a:blip r:embed="rId3">
            <a:alphaModFix/>
          </a:blip>
          <a:srcRect b="0" l="0" r="0" t="0"/>
          <a:stretch/>
        </p:blipFill>
        <p:spPr>
          <a:xfrm>
            <a:off x="10551509" y="6230500"/>
            <a:ext cx="1472514" cy="524750"/>
          </a:xfrm>
          <a:prstGeom prst="rect">
            <a:avLst/>
          </a:prstGeom>
          <a:noFill/>
          <a:ln>
            <a:noFill/>
          </a:ln>
        </p:spPr>
      </p:pic>
      <p:sp>
        <p:nvSpPr>
          <p:cNvPr id="37" name="Google Shape;37;p50"/>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sz="2800">
                <a:solidFill>
                  <a:srgbClr val="606066"/>
                </a:solidFill>
                <a:latin typeface="Arial"/>
                <a:ea typeface="Arial"/>
                <a:cs typeface="Arial"/>
                <a:sym typeface="Arial"/>
              </a:defRPr>
            </a:lvl1pPr>
            <a:lvl2pPr indent="-381000" lvl="1" marL="914400" algn="l">
              <a:lnSpc>
                <a:spcPct val="90000"/>
              </a:lnSpc>
              <a:spcBef>
                <a:spcPts val="500"/>
              </a:spcBef>
              <a:spcAft>
                <a:spcPts val="0"/>
              </a:spcAft>
              <a:buSzPts val="2400"/>
              <a:buChar char="•"/>
              <a:defRPr sz="2400">
                <a:solidFill>
                  <a:srgbClr val="606066"/>
                </a:solidFill>
                <a:latin typeface="Arial"/>
                <a:ea typeface="Arial"/>
                <a:cs typeface="Arial"/>
                <a:sym typeface="Arial"/>
              </a:defRPr>
            </a:lvl2pPr>
            <a:lvl3pPr indent="-355600" lvl="2" marL="1371600" algn="l">
              <a:lnSpc>
                <a:spcPct val="90000"/>
              </a:lnSpc>
              <a:spcBef>
                <a:spcPts val="500"/>
              </a:spcBef>
              <a:spcAft>
                <a:spcPts val="0"/>
              </a:spcAft>
              <a:buSzPts val="2000"/>
              <a:buChar char="•"/>
              <a:defRPr sz="2000">
                <a:solidFill>
                  <a:srgbClr val="606066"/>
                </a:solidFill>
                <a:latin typeface="Arial"/>
                <a:ea typeface="Arial"/>
                <a:cs typeface="Arial"/>
                <a:sym typeface="Arial"/>
              </a:defRPr>
            </a:lvl3pPr>
            <a:lvl4pPr indent="-342900" lvl="3" marL="1828800" algn="l">
              <a:lnSpc>
                <a:spcPct val="90000"/>
              </a:lnSpc>
              <a:spcBef>
                <a:spcPts val="500"/>
              </a:spcBef>
              <a:spcAft>
                <a:spcPts val="0"/>
              </a:spcAft>
              <a:buSzPts val="1800"/>
              <a:buChar char="•"/>
              <a:defRPr sz="1800">
                <a:solidFill>
                  <a:srgbClr val="606066"/>
                </a:solidFill>
                <a:latin typeface="Arial"/>
                <a:ea typeface="Arial"/>
                <a:cs typeface="Arial"/>
                <a:sym typeface="Arial"/>
              </a:defRPr>
            </a:lvl4pPr>
            <a:lvl5pPr indent="-342900" lvl="4" marL="2286000" algn="l">
              <a:lnSpc>
                <a:spcPct val="90000"/>
              </a:lnSpc>
              <a:spcBef>
                <a:spcPts val="500"/>
              </a:spcBef>
              <a:spcAft>
                <a:spcPts val="0"/>
              </a:spcAft>
              <a:buSzPts val="1800"/>
              <a:buChar char="•"/>
              <a:defRPr sz="1600">
                <a:solidFill>
                  <a:srgbClr val="606066"/>
                </a:solidFill>
                <a:latin typeface="Arial"/>
                <a:ea typeface="Arial"/>
                <a:cs typeface="Arial"/>
                <a:sym typeface="Aria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38" name="Google Shape;38;p50"/>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lvl1pPr indent="0" lvl="0"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1pPr>
            <a:lvl2pPr indent="0" lvl="1"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2pPr>
            <a:lvl3pPr indent="0" lvl="2"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3pPr>
            <a:lvl4pPr indent="0" lvl="3"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4pPr>
            <a:lvl5pPr indent="0" lvl="4"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5pPr>
            <a:lvl6pPr indent="0" lvl="5"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6pPr>
            <a:lvl7pPr indent="0" lvl="6"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7pPr>
            <a:lvl8pPr indent="0" lvl="7"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8pPr>
            <a:lvl9pPr indent="0" lvl="8" marL="0" algn="r">
              <a:lnSpc>
                <a:spcPct val="100000"/>
              </a:lnSpc>
              <a:spcBef>
                <a:spcPts val="0"/>
              </a:spcBef>
              <a:spcAft>
                <a:spcPts val="0"/>
              </a:spcAft>
              <a:buSzPts val="1200"/>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4_Comparison">
  <p:cSld name="4_Comparison">
    <p:spTree>
      <p:nvGrpSpPr>
        <p:cNvPr id="39" name="Shape 39"/>
        <p:cNvGrpSpPr/>
        <p:nvPr/>
      </p:nvGrpSpPr>
      <p:grpSpPr>
        <a:xfrm>
          <a:off x="0" y="0"/>
          <a:ext cx="0" cy="0"/>
          <a:chOff x="0" y="0"/>
          <a:chExt cx="0" cy="0"/>
        </a:xfrm>
      </p:grpSpPr>
      <p:pic>
        <p:nvPicPr>
          <p:cNvPr id="40" name="Google Shape;40;p77"/>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41" name="Google Shape;41;p77"/>
          <p:cNvSpPr txBox="1"/>
          <p:nvPr>
            <p:ph type="title"/>
          </p:nvPr>
        </p:nvSpPr>
        <p:spPr>
          <a:xfrm>
            <a:off x="772166" y="160432"/>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b="1" sz="3600">
                <a:solidFill>
                  <a:srgbClr val="75777B"/>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77"/>
          <p:cNvSpPr txBox="1"/>
          <p:nvPr>
            <p:ph idx="10" type="dt"/>
          </p:nvPr>
        </p:nvSpPr>
        <p:spPr>
          <a:xfrm>
            <a:off x="167977" y="6332443"/>
            <a:ext cx="694038"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800">
                <a:solidFill>
                  <a:srgbClr val="898989"/>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77"/>
          <p:cNvSpPr txBox="1"/>
          <p:nvPr>
            <p:ph idx="11" type="ftr"/>
          </p:nvPr>
        </p:nvSpPr>
        <p:spPr>
          <a:xfrm>
            <a:off x="838200" y="6356350"/>
            <a:ext cx="1051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sz="800">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44" name="Google Shape;44;p77"/>
          <p:cNvPicPr preferRelativeResize="0"/>
          <p:nvPr/>
        </p:nvPicPr>
        <p:blipFill rotWithShape="1">
          <a:blip r:embed="rId3">
            <a:alphaModFix/>
          </a:blip>
          <a:srcRect b="0" l="0" r="0" t="0"/>
          <a:stretch/>
        </p:blipFill>
        <p:spPr>
          <a:xfrm>
            <a:off x="10551509" y="6230500"/>
            <a:ext cx="1472514" cy="524750"/>
          </a:xfrm>
          <a:prstGeom prst="rect">
            <a:avLst/>
          </a:prstGeom>
          <a:noFill/>
          <a:ln>
            <a:noFill/>
          </a:ln>
        </p:spPr>
      </p:pic>
      <p:sp>
        <p:nvSpPr>
          <p:cNvPr id="45" name="Google Shape;45;p77"/>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sz="1800">
                <a:solidFill>
                  <a:srgbClr val="606066"/>
                </a:solidFill>
                <a:latin typeface="Arial"/>
                <a:ea typeface="Arial"/>
                <a:cs typeface="Arial"/>
                <a:sym typeface="Arial"/>
              </a:defRPr>
            </a:lvl1pPr>
            <a:lvl2pPr indent="-381000" lvl="1" marL="914400" algn="l">
              <a:lnSpc>
                <a:spcPct val="90000"/>
              </a:lnSpc>
              <a:spcBef>
                <a:spcPts val="500"/>
              </a:spcBef>
              <a:spcAft>
                <a:spcPts val="0"/>
              </a:spcAft>
              <a:buSzPts val="2400"/>
              <a:buChar char="•"/>
              <a:defRPr sz="1600">
                <a:solidFill>
                  <a:srgbClr val="606066"/>
                </a:solidFill>
                <a:latin typeface="Arial"/>
                <a:ea typeface="Arial"/>
                <a:cs typeface="Arial"/>
                <a:sym typeface="Arial"/>
              </a:defRPr>
            </a:lvl2pPr>
            <a:lvl3pPr indent="-355600" lvl="2" marL="1371600" algn="l">
              <a:lnSpc>
                <a:spcPct val="90000"/>
              </a:lnSpc>
              <a:spcBef>
                <a:spcPts val="500"/>
              </a:spcBef>
              <a:spcAft>
                <a:spcPts val="0"/>
              </a:spcAft>
              <a:buSzPts val="2000"/>
              <a:buChar char="•"/>
              <a:defRPr sz="1400">
                <a:solidFill>
                  <a:srgbClr val="606066"/>
                </a:solidFill>
                <a:latin typeface="Arial"/>
                <a:ea typeface="Arial"/>
                <a:cs typeface="Arial"/>
                <a:sym typeface="Arial"/>
              </a:defRPr>
            </a:lvl3pPr>
            <a:lvl4pPr indent="-342900" lvl="3" marL="1828800" algn="l">
              <a:lnSpc>
                <a:spcPct val="90000"/>
              </a:lnSpc>
              <a:spcBef>
                <a:spcPts val="500"/>
              </a:spcBef>
              <a:spcAft>
                <a:spcPts val="0"/>
              </a:spcAft>
              <a:buSzPts val="1800"/>
              <a:buChar char="•"/>
              <a:defRPr sz="1400">
                <a:solidFill>
                  <a:srgbClr val="606066"/>
                </a:solidFill>
                <a:latin typeface="Arial"/>
                <a:ea typeface="Arial"/>
                <a:cs typeface="Arial"/>
                <a:sym typeface="Arial"/>
              </a:defRPr>
            </a:lvl4pPr>
            <a:lvl5pPr indent="-342900" lvl="4" marL="2286000" algn="l">
              <a:lnSpc>
                <a:spcPct val="90000"/>
              </a:lnSpc>
              <a:spcBef>
                <a:spcPts val="500"/>
              </a:spcBef>
              <a:spcAft>
                <a:spcPts val="0"/>
              </a:spcAft>
              <a:buSzPts val="1800"/>
              <a:buChar char="•"/>
              <a:defRPr sz="1400">
                <a:solidFill>
                  <a:srgbClr val="606066"/>
                </a:solidFill>
                <a:latin typeface="Arial"/>
                <a:ea typeface="Arial"/>
                <a:cs typeface="Arial"/>
                <a:sym typeface="Arial"/>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46" name="Google Shape;46;p77"/>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800" u="none" cap="none" strike="noStrike">
                <a:solidFill>
                  <a:srgbClr val="898989"/>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47" name="Shape 47"/>
        <p:cNvGrpSpPr/>
        <p:nvPr/>
      </p:nvGrpSpPr>
      <p:grpSpPr>
        <a:xfrm>
          <a:off x="0" y="0"/>
          <a:ext cx="0" cy="0"/>
          <a:chOff x="0" y="0"/>
          <a:chExt cx="0" cy="0"/>
        </a:xfrm>
      </p:grpSpPr>
      <p:sp>
        <p:nvSpPr>
          <p:cNvPr id="48" name="Google Shape;48;p48"/>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9" name="Google Shape;49;p48"/>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algn="l">
              <a:lnSpc>
                <a:spcPct val="90000"/>
              </a:lnSpc>
              <a:spcBef>
                <a:spcPts val="1000"/>
              </a:spcBef>
              <a:spcAft>
                <a:spcPts val="0"/>
              </a:spcAft>
              <a:buSzPts val="2800"/>
              <a:buChar char="•"/>
              <a:defRPr/>
            </a:lvl1pPr>
            <a:lvl2pPr indent="-381000" lvl="1" marL="914400" algn="l">
              <a:lnSpc>
                <a:spcPct val="90000"/>
              </a:lnSpc>
              <a:spcBef>
                <a:spcPts val="500"/>
              </a:spcBef>
              <a:spcAft>
                <a:spcPts val="0"/>
              </a:spcAft>
              <a:buSzPts val="2400"/>
              <a:buChar char="•"/>
              <a:defRPr/>
            </a:lvl2pPr>
            <a:lvl3pPr indent="-355600" lvl="2" marL="1371600" algn="l">
              <a:lnSpc>
                <a:spcPct val="90000"/>
              </a:lnSpc>
              <a:spcBef>
                <a:spcPts val="500"/>
              </a:spcBef>
              <a:spcAft>
                <a:spcPts val="0"/>
              </a:spcAft>
              <a:buSzPts val="20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SzPts val="1800"/>
              <a:buChar char="•"/>
              <a:defRPr/>
            </a:lvl6pPr>
            <a:lvl7pPr indent="-342900" lvl="6" marL="3200400" algn="l">
              <a:lnSpc>
                <a:spcPct val="90000"/>
              </a:lnSpc>
              <a:spcBef>
                <a:spcPts val="500"/>
              </a:spcBef>
              <a:spcAft>
                <a:spcPts val="0"/>
              </a:spcAft>
              <a:buSzPts val="1800"/>
              <a:buChar char="•"/>
              <a:defRPr/>
            </a:lvl7pPr>
            <a:lvl8pPr indent="-342900" lvl="7" marL="3657600" algn="l">
              <a:lnSpc>
                <a:spcPct val="90000"/>
              </a:lnSpc>
              <a:spcBef>
                <a:spcPts val="500"/>
              </a:spcBef>
              <a:spcAft>
                <a:spcPts val="0"/>
              </a:spcAft>
              <a:buSzPts val="1800"/>
              <a:buChar char="•"/>
              <a:defRPr/>
            </a:lvl8pPr>
            <a:lvl9pPr indent="-342900" lvl="8" marL="4114800" algn="l">
              <a:lnSpc>
                <a:spcPct val="90000"/>
              </a:lnSpc>
              <a:spcBef>
                <a:spcPts val="500"/>
              </a:spcBef>
              <a:spcAft>
                <a:spcPts val="0"/>
              </a:spcAft>
              <a:buSzPts val="1800"/>
              <a:buChar char="•"/>
              <a:defRPr/>
            </a:lvl9pPr>
          </a:lstStyle>
          <a:p/>
        </p:txBody>
      </p:sp>
      <p:sp>
        <p:nvSpPr>
          <p:cNvPr id="50" name="Google Shape;50;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53" name="Shape 53"/>
        <p:cNvGrpSpPr/>
        <p:nvPr/>
      </p:nvGrpSpPr>
      <p:grpSpPr>
        <a:xfrm>
          <a:off x="0" y="0"/>
          <a:ext cx="0" cy="0"/>
          <a:chOff x="0" y="0"/>
          <a:chExt cx="0" cy="0"/>
        </a:xfrm>
      </p:grpSpPr>
      <p:sp>
        <p:nvSpPr>
          <p:cNvPr id="54" name="Google Shape;54;p30"/>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30"/>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6" name="Google Shape;56;p3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3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3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59" name="Shape 59"/>
        <p:cNvGrpSpPr/>
        <p:nvPr/>
      </p:nvGrpSpPr>
      <p:grpSpPr>
        <a:xfrm>
          <a:off x="0" y="0"/>
          <a:ext cx="0" cy="0"/>
          <a:chOff x="0" y="0"/>
          <a:chExt cx="0" cy="0"/>
        </a:xfrm>
      </p:grpSpPr>
      <p:sp>
        <p:nvSpPr>
          <p:cNvPr id="60" name="Google Shape;60;p31"/>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31"/>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757575"/>
              </a:buClr>
              <a:buSzPts val="2400"/>
              <a:buNone/>
              <a:defRPr sz="2400">
                <a:solidFill>
                  <a:srgbClr val="757575"/>
                </a:solidFill>
              </a:defRPr>
            </a:lvl1pPr>
            <a:lvl2pPr indent="-228600" lvl="1" marL="914400" algn="l">
              <a:lnSpc>
                <a:spcPct val="90000"/>
              </a:lnSpc>
              <a:spcBef>
                <a:spcPts val="500"/>
              </a:spcBef>
              <a:spcAft>
                <a:spcPts val="0"/>
              </a:spcAft>
              <a:buClr>
                <a:srgbClr val="757575"/>
              </a:buClr>
              <a:buSzPts val="2000"/>
              <a:buNone/>
              <a:defRPr sz="2000">
                <a:solidFill>
                  <a:srgbClr val="757575"/>
                </a:solidFill>
              </a:defRPr>
            </a:lvl2pPr>
            <a:lvl3pPr indent="-228600" lvl="2" marL="1371600" algn="l">
              <a:lnSpc>
                <a:spcPct val="90000"/>
              </a:lnSpc>
              <a:spcBef>
                <a:spcPts val="500"/>
              </a:spcBef>
              <a:spcAft>
                <a:spcPts val="0"/>
              </a:spcAft>
              <a:buClr>
                <a:srgbClr val="757575"/>
              </a:buClr>
              <a:buSzPts val="1800"/>
              <a:buNone/>
              <a:defRPr sz="1800">
                <a:solidFill>
                  <a:srgbClr val="757575"/>
                </a:solidFill>
              </a:defRPr>
            </a:lvl3pPr>
            <a:lvl4pPr indent="-228600" lvl="3" marL="1828800" algn="l">
              <a:lnSpc>
                <a:spcPct val="90000"/>
              </a:lnSpc>
              <a:spcBef>
                <a:spcPts val="500"/>
              </a:spcBef>
              <a:spcAft>
                <a:spcPts val="0"/>
              </a:spcAft>
              <a:buClr>
                <a:srgbClr val="757575"/>
              </a:buClr>
              <a:buSzPts val="1600"/>
              <a:buNone/>
              <a:defRPr sz="1600">
                <a:solidFill>
                  <a:srgbClr val="757575"/>
                </a:solidFill>
              </a:defRPr>
            </a:lvl4pPr>
            <a:lvl5pPr indent="-228600" lvl="4" marL="2286000" algn="l">
              <a:lnSpc>
                <a:spcPct val="90000"/>
              </a:lnSpc>
              <a:spcBef>
                <a:spcPts val="500"/>
              </a:spcBef>
              <a:spcAft>
                <a:spcPts val="0"/>
              </a:spcAft>
              <a:buClr>
                <a:srgbClr val="757575"/>
              </a:buClr>
              <a:buSzPts val="1600"/>
              <a:buNone/>
              <a:defRPr sz="1600">
                <a:solidFill>
                  <a:srgbClr val="757575"/>
                </a:solidFill>
              </a:defRPr>
            </a:lvl5pPr>
            <a:lvl6pPr indent="-228600" lvl="5" marL="2743200" algn="l">
              <a:lnSpc>
                <a:spcPct val="90000"/>
              </a:lnSpc>
              <a:spcBef>
                <a:spcPts val="500"/>
              </a:spcBef>
              <a:spcAft>
                <a:spcPts val="0"/>
              </a:spcAft>
              <a:buClr>
                <a:srgbClr val="757575"/>
              </a:buClr>
              <a:buSzPts val="1600"/>
              <a:buNone/>
              <a:defRPr sz="1600">
                <a:solidFill>
                  <a:srgbClr val="757575"/>
                </a:solidFill>
              </a:defRPr>
            </a:lvl6pPr>
            <a:lvl7pPr indent="-228600" lvl="6" marL="3200400" algn="l">
              <a:lnSpc>
                <a:spcPct val="90000"/>
              </a:lnSpc>
              <a:spcBef>
                <a:spcPts val="500"/>
              </a:spcBef>
              <a:spcAft>
                <a:spcPts val="0"/>
              </a:spcAft>
              <a:buClr>
                <a:srgbClr val="757575"/>
              </a:buClr>
              <a:buSzPts val="1600"/>
              <a:buNone/>
              <a:defRPr sz="1600">
                <a:solidFill>
                  <a:srgbClr val="757575"/>
                </a:solidFill>
              </a:defRPr>
            </a:lvl7pPr>
            <a:lvl8pPr indent="-228600" lvl="7" marL="3657600" algn="l">
              <a:lnSpc>
                <a:spcPct val="90000"/>
              </a:lnSpc>
              <a:spcBef>
                <a:spcPts val="500"/>
              </a:spcBef>
              <a:spcAft>
                <a:spcPts val="0"/>
              </a:spcAft>
              <a:buClr>
                <a:srgbClr val="757575"/>
              </a:buClr>
              <a:buSzPts val="1600"/>
              <a:buNone/>
              <a:defRPr sz="1600">
                <a:solidFill>
                  <a:srgbClr val="757575"/>
                </a:solidFill>
              </a:defRPr>
            </a:lvl8pPr>
            <a:lvl9pPr indent="-228600" lvl="8" marL="4114800" algn="l">
              <a:lnSpc>
                <a:spcPct val="90000"/>
              </a:lnSpc>
              <a:spcBef>
                <a:spcPts val="500"/>
              </a:spcBef>
              <a:spcAft>
                <a:spcPts val="0"/>
              </a:spcAft>
              <a:buClr>
                <a:srgbClr val="757575"/>
              </a:buClr>
              <a:buSzPts val="1600"/>
              <a:buNone/>
              <a:defRPr sz="1600">
                <a:solidFill>
                  <a:srgbClr val="757575"/>
                </a:solidFill>
              </a:defRPr>
            </a:lvl9pPr>
          </a:lstStyle>
          <a:p/>
        </p:txBody>
      </p:sp>
      <p:sp>
        <p:nvSpPr>
          <p:cNvPr id="62" name="Google Shape;62;p3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3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3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65" name="Shape 65"/>
        <p:cNvGrpSpPr/>
        <p:nvPr/>
      </p:nvGrpSpPr>
      <p:grpSpPr>
        <a:xfrm>
          <a:off x="0" y="0"/>
          <a:ext cx="0" cy="0"/>
          <a:chOff x="0" y="0"/>
          <a:chExt cx="0" cy="0"/>
        </a:xfrm>
      </p:grpSpPr>
      <p:sp>
        <p:nvSpPr>
          <p:cNvPr id="66" name="Google Shape;66;p32"/>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32"/>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32"/>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9" name="Google Shape;69;p3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3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3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72" name="Shape 72"/>
        <p:cNvGrpSpPr/>
        <p:nvPr/>
      </p:nvGrpSpPr>
      <p:grpSpPr>
        <a:xfrm>
          <a:off x="0" y="0"/>
          <a:ext cx="0" cy="0"/>
          <a:chOff x="0" y="0"/>
          <a:chExt cx="0" cy="0"/>
        </a:xfrm>
      </p:grpSpPr>
      <p:sp>
        <p:nvSpPr>
          <p:cNvPr id="73" name="Google Shape;73;p34"/>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3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3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3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6" Type="http://schemas.openxmlformats.org/officeDocument/2006/relationships/theme" Target="../theme/theme2.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26"/>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26"/>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2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3" name="Google Shape;13;p2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757575"/>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Arial"/>
                <a:ea typeface="Arial"/>
                <a:cs typeface="Arial"/>
                <a:sym typeface="Arial"/>
              </a:defRPr>
            </a:lvl9pPr>
          </a:lstStyle>
          <a:p/>
        </p:txBody>
      </p:sp>
      <p:sp>
        <p:nvSpPr>
          <p:cNvPr id="14" name="Google Shape;14;p2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757575"/>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16.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20.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 Id="rId3" Type="http://schemas.openxmlformats.org/officeDocument/2006/relationships/image" Target="../media/image31.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 Id="rId4" Type="http://schemas.openxmlformats.org/officeDocument/2006/relationships/image" Target="../media/image1.jpg"/><Relationship Id="rId5" Type="http://schemas.openxmlformats.org/officeDocument/2006/relationships/image" Target="../media/image15.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4.xml"/><Relationship Id="rId3" Type="http://schemas.openxmlformats.org/officeDocument/2006/relationships/image" Target="../media/image2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19.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18.jpg"/><Relationship Id="rId4" Type="http://schemas.openxmlformats.org/officeDocument/2006/relationships/image" Target="../media/image19.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0.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8.jpg"/><Relationship Id="rId4" Type="http://schemas.openxmlformats.org/officeDocument/2006/relationships/image" Target="../media/image24.jpg"/><Relationship Id="rId5" Type="http://schemas.openxmlformats.org/officeDocument/2006/relationships/image" Target="../media/image17.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hyperlink" Target="http://www.pathway-interact.com/" TargetMode="External"/><Relationship Id="rId4" Type="http://schemas.openxmlformats.org/officeDocument/2006/relationships/image" Target="../media/image2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37.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32.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10.png"/><Relationship Id="rId4" Type="http://schemas.openxmlformats.org/officeDocument/2006/relationships/image" Target="../media/image36.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10.png"/><Relationship Id="rId4" Type="http://schemas.openxmlformats.org/officeDocument/2006/relationships/image" Target="../media/image35.png"/></Relationships>
</file>

<file path=ppt/slides/_rels/slide38.xml.rels><?xml version="1.0" encoding="UTF-8" standalone="yes"?><Relationships xmlns="http://schemas.openxmlformats.org/package/2006/relationships"><Relationship Id="rId11" Type="http://schemas.openxmlformats.org/officeDocument/2006/relationships/hyperlink" Target="https://mcpress.mayoclinic.org/healthy-aging/the-risks-of-hospital-stays-a-guide-to-safe-recovery-and-returning-home-for-older-adults/?utm_source=copilot.com" TargetMode="External"/><Relationship Id="rId10" Type="http://schemas.openxmlformats.org/officeDocument/2006/relationships/hyperlink" Target="https://qioprogram.org/" TargetMode="External"/><Relationship Id="rId13" Type="http://schemas.openxmlformats.org/officeDocument/2006/relationships/hyperlink" Target="https://www.comforcare.com/programs/reducing-hospital-readmissions/" TargetMode="External"/><Relationship Id="rId12" Type="http://schemas.openxmlformats.org/officeDocument/2006/relationships/hyperlink" Target="https://www.mayoclinic.org/diseases-conditions/pneumonia/symptoms-causes/syc-20354204?utm_source=copilot.com" TargetMode="External"/><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hyperlink" Target="https://www.cms.gov/medicare/payment/prospective-payment-systems/acute-inpatient-pps/hospital-readmissions-reduction-program-hrrp#:~:text=The%20Hospital%20Readmissions%20Reduction%20Program%20%28HRRP%29%20is%20a,discharge%20plans%20and%2C%20in%20turn%2C%20reduce%20avoidable%20readmissions" TargetMode="External"/><Relationship Id="rId4" Type="http://schemas.openxmlformats.org/officeDocument/2006/relationships/hyperlink" Target="https://qualitynet.cms.gov/inpatient/hrrp" TargetMode="External"/><Relationship Id="rId9" Type="http://schemas.openxmlformats.org/officeDocument/2006/relationships/hyperlink" Target="https://www.ahrq.gov/sites/default/files/publications/files/medread-tools.pdf" TargetMode="External"/><Relationship Id="rId14" Type="http://schemas.openxmlformats.org/officeDocument/2006/relationships/image" Target="../media/image10.png"/><Relationship Id="rId5" Type="http://schemas.openxmlformats.org/officeDocument/2006/relationships/hyperlink" Target="https://www.cms.gov/medicare/quality/nursing-home-improvement/value-based-purchasing" TargetMode="External"/><Relationship Id="rId6" Type="http://schemas.openxmlformats.org/officeDocument/2006/relationships/hyperlink" Target="https://www.cms.gov/medicare/quality/nursing-home-improvement/value-based-purchasing/confidential-feedback-reporting-review-and-corrections" TargetMode="External"/><Relationship Id="rId7" Type="http://schemas.openxmlformats.org/officeDocument/2006/relationships/hyperlink" Target="https://www.cms.gov/files/document/snf-vbp-program-frequently-asked-questions-march-2024-pdf.pdf" TargetMode="External"/><Relationship Id="rId8" Type="http://schemas.openxmlformats.org/officeDocument/2006/relationships/hyperlink" Target="https://www.cms.gov/files/document/snfvbp-snfwsppr-technical-measure-specifications.pdf"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10.png"/><Relationship Id="rId4" Type="http://schemas.openxmlformats.org/officeDocument/2006/relationships/image" Target="../media/image1.jpg"/><Relationship Id="rId5" Type="http://schemas.openxmlformats.org/officeDocument/2006/relationships/image" Target="../media/image1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1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5.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39.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26.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5.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9" name="Shape 119"/>
        <p:cNvGrpSpPr/>
        <p:nvPr/>
      </p:nvGrpSpPr>
      <p:grpSpPr>
        <a:xfrm>
          <a:off x="0" y="0"/>
          <a:ext cx="0" cy="0"/>
          <a:chOff x="0" y="0"/>
          <a:chExt cx="0" cy="0"/>
        </a:xfrm>
      </p:grpSpPr>
      <p:sp>
        <p:nvSpPr>
          <p:cNvPr id="120" name="Google Shape;120;p1"/>
          <p:cNvSpPr txBox="1"/>
          <p:nvPr>
            <p:ph type="ctrTitle"/>
          </p:nvPr>
        </p:nvSpPr>
        <p:spPr>
          <a:xfrm>
            <a:off x="445125" y="3844250"/>
            <a:ext cx="11746800" cy="770400"/>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SzPts val="1100"/>
              <a:buNone/>
            </a:pPr>
            <a:r>
              <a:rPr lang="en-US" sz="2300"/>
              <a:t>Unnecessary Hospital Readmissions Through Person-Centered Chronic Disease Care</a:t>
            </a:r>
            <a:endParaRPr sz="2500"/>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Risk related to Hospitalization </a:t>
            </a:r>
            <a:endParaRPr/>
          </a:p>
        </p:txBody>
      </p:sp>
      <p:sp>
        <p:nvSpPr>
          <p:cNvPr id="201" name="Google Shape;201;p9"/>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59% developed hospital-associated complications including delirium, infection or falls </a:t>
            </a:r>
            <a:endParaRPr/>
          </a:p>
          <a:p>
            <a:pPr indent="-406400" lvl="0" marL="457200" rtl="0" algn="l">
              <a:lnSpc>
                <a:spcPct val="90000"/>
              </a:lnSpc>
              <a:spcBef>
                <a:spcPts val="1000"/>
              </a:spcBef>
              <a:spcAft>
                <a:spcPts val="0"/>
              </a:spcAft>
              <a:buSzPts val="2800"/>
              <a:buChar char="•"/>
            </a:pPr>
            <a:r>
              <a:rPr lang="en-US"/>
              <a:t>Older adults spend less than one-hour out of bed while hospitalized </a:t>
            </a:r>
            <a:endParaRPr/>
          </a:p>
          <a:p>
            <a:pPr indent="-406400" lvl="0" marL="457200" rtl="0" algn="l">
              <a:lnSpc>
                <a:spcPct val="90000"/>
              </a:lnSpc>
              <a:spcBef>
                <a:spcPts val="1000"/>
              </a:spcBef>
              <a:spcAft>
                <a:spcPts val="0"/>
              </a:spcAft>
              <a:buSzPts val="2800"/>
              <a:buChar char="•"/>
            </a:pPr>
            <a:r>
              <a:rPr lang="en-US"/>
              <a:t>Complications related to medication errors </a:t>
            </a:r>
            <a:endParaRPr/>
          </a:p>
          <a:p>
            <a:pPr indent="-406400" lvl="0" marL="457200" rtl="0" algn="l">
              <a:lnSpc>
                <a:spcPct val="90000"/>
              </a:lnSpc>
              <a:spcBef>
                <a:spcPts val="1000"/>
              </a:spcBef>
              <a:spcAft>
                <a:spcPts val="0"/>
              </a:spcAft>
              <a:buSzPts val="2800"/>
              <a:buChar char="•"/>
            </a:pPr>
            <a:r>
              <a:rPr lang="en-US"/>
              <a:t>Experience clinical depression </a:t>
            </a:r>
            <a:endParaRPr/>
          </a:p>
          <a:p>
            <a:pPr indent="-406400" lvl="0" marL="457200" rtl="0" algn="l">
              <a:lnSpc>
                <a:spcPct val="90000"/>
              </a:lnSpc>
              <a:spcBef>
                <a:spcPts val="1000"/>
              </a:spcBef>
              <a:spcAft>
                <a:spcPts val="0"/>
              </a:spcAft>
              <a:buSzPts val="2800"/>
              <a:buChar char="•"/>
            </a:pPr>
            <a:r>
              <a:rPr lang="en-US"/>
              <a:t>Higher rates of re-admission </a:t>
            </a:r>
            <a:endParaRPr/>
          </a:p>
          <a:p>
            <a:pPr indent="-406400" lvl="0" marL="457200" rtl="0" algn="l">
              <a:lnSpc>
                <a:spcPct val="90000"/>
              </a:lnSpc>
              <a:spcBef>
                <a:spcPts val="1000"/>
              </a:spcBef>
              <a:spcAft>
                <a:spcPts val="0"/>
              </a:spcAft>
              <a:buSzPts val="2800"/>
              <a:buChar char="•"/>
            </a:pPr>
            <a:r>
              <a:rPr lang="en-US"/>
              <a:t>Post-hospital syndrome </a:t>
            </a:r>
            <a:endParaRPr/>
          </a:p>
        </p:txBody>
      </p:sp>
      <p:sp>
        <p:nvSpPr>
          <p:cNvPr id="202" name="Google Shape;202;p9"/>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10"/>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Potential Impact of Hospitalizations </a:t>
            </a:r>
            <a:endParaRPr/>
          </a:p>
        </p:txBody>
      </p:sp>
      <p:sp>
        <p:nvSpPr>
          <p:cNvPr id="209" name="Google Shape;209;p10"/>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210" name="Google Shape;210;p10"/>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0"/>
              </a:spcBef>
              <a:spcAft>
                <a:spcPts val="0"/>
              </a:spcAft>
              <a:buSzPts val="2800"/>
              <a:buNone/>
            </a:pPr>
            <a:r>
              <a:rPr lang="en-US"/>
              <a:t>Unnecessary hospitalizations can lead to:</a:t>
            </a:r>
            <a:endParaRPr/>
          </a:p>
          <a:p>
            <a:pPr indent="-406400" lvl="0" marL="457200" rtl="0" algn="l">
              <a:lnSpc>
                <a:spcPct val="90000"/>
              </a:lnSpc>
              <a:spcBef>
                <a:spcPts val="0"/>
              </a:spcBef>
              <a:spcAft>
                <a:spcPts val="0"/>
              </a:spcAft>
              <a:buSzPts val="2800"/>
              <a:buChar char="•"/>
            </a:pPr>
            <a:r>
              <a:rPr lang="en-US"/>
              <a:t>Delirium and cognitive decline</a:t>
            </a:r>
            <a:endParaRPr/>
          </a:p>
          <a:p>
            <a:pPr indent="-406400" lvl="0" marL="457200" rtl="0" algn="l">
              <a:lnSpc>
                <a:spcPct val="90000"/>
              </a:lnSpc>
              <a:spcBef>
                <a:spcPts val="0"/>
              </a:spcBef>
              <a:spcAft>
                <a:spcPts val="0"/>
              </a:spcAft>
              <a:buSzPts val="2800"/>
              <a:buChar char="•"/>
            </a:pPr>
            <a:r>
              <a:rPr lang="en-US"/>
              <a:t>Hospital acquired infections</a:t>
            </a:r>
            <a:endParaRPr/>
          </a:p>
          <a:p>
            <a:pPr indent="-406400" lvl="0" marL="457200" rtl="0" algn="l">
              <a:lnSpc>
                <a:spcPct val="90000"/>
              </a:lnSpc>
              <a:spcBef>
                <a:spcPts val="0"/>
              </a:spcBef>
              <a:spcAft>
                <a:spcPts val="0"/>
              </a:spcAft>
              <a:buSzPts val="2800"/>
              <a:buChar char="•"/>
            </a:pPr>
            <a:r>
              <a:rPr lang="en-US"/>
              <a:t>Pressure injuries</a:t>
            </a:r>
            <a:endParaRPr/>
          </a:p>
          <a:p>
            <a:pPr indent="-406400" lvl="0" marL="457200" rtl="0" algn="l">
              <a:lnSpc>
                <a:spcPct val="90000"/>
              </a:lnSpc>
              <a:spcBef>
                <a:spcPts val="0"/>
              </a:spcBef>
              <a:spcAft>
                <a:spcPts val="0"/>
              </a:spcAft>
              <a:buSzPts val="2800"/>
              <a:buChar char="•"/>
            </a:pPr>
            <a:r>
              <a:rPr lang="en-US"/>
              <a:t>Functional decline</a:t>
            </a:r>
            <a:endParaRPr/>
          </a:p>
          <a:p>
            <a:pPr indent="-406400" lvl="0" marL="457200" rtl="0" algn="l">
              <a:lnSpc>
                <a:spcPct val="90000"/>
              </a:lnSpc>
              <a:spcBef>
                <a:spcPts val="0"/>
              </a:spcBef>
              <a:spcAft>
                <a:spcPts val="0"/>
              </a:spcAft>
              <a:buSzPts val="2800"/>
              <a:buChar char="•"/>
            </a:pPr>
            <a:r>
              <a:rPr lang="en-US"/>
              <a:t>Deconditioning</a:t>
            </a:r>
            <a:endParaRPr/>
          </a:p>
          <a:p>
            <a:pPr indent="-406400" lvl="0" marL="457200" rtl="0" algn="l">
              <a:lnSpc>
                <a:spcPct val="90000"/>
              </a:lnSpc>
              <a:spcBef>
                <a:spcPts val="0"/>
              </a:spcBef>
              <a:spcAft>
                <a:spcPts val="0"/>
              </a:spcAft>
              <a:buSzPts val="2800"/>
              <a:buChar char="•"/>
            </a:pPr>
            <a:r>
              <a:rPr lang="en-US"/>
              <a:t>Medication complications</a:t>
            </a:r>
            <a:endParaRPr/>
          </a:p>
          <a:p>
            <a:pPr indent="-406400" lvl="0" marL="457200" rtl="0" algn="l">
              <a:lnSpc>
                <a:spcPct val="90000"/>
              </a:lnSpc>
              <a:spcBef>
                <a:spcPts val="0"/>
              </a:spcBef>
              <a:spcAft>
                <a:spcPts val="0"/>
              </a:spcAft>
              <a:buSzPts val="2800"/>
              <a:buChar char="•"/>
            </a:pPr>
            <a:r>
              <a:rPr lang="en-US"/>
              <a:t>Emotional distress and anxiety </a:t>
            </a:r>
            <a:endParaRPr/>
          </a:p>
          <a:p>
            <a:pPr indent="-406400" lvl="0" marL="457200" rtl="0" algn="l">
              <a:lnSpc>
                <a:spcPct val="90000"/>
              </a:lnSpc>
              <a:spcBef>
                <a:spcPts val="0"/>
              </a:spcBef>
              <a:spcAft>
                <a:spcPts val="0"/>
              </a:spcAft>
              <a:buSzPts val="2800"/>
              <a:buChar char="•"/>
            </a:pPr>
            <a:r>
              <a:rPr lang="en-US"/>
              <a:t>Increased mortality risk </a:t>
            </a:r>
            <a:endParaRPr/>
          </a:p>
        </p:txBody>
      </p:sp>
      <p:sp>
        <p:nvSpPr>
          <p:cNvPr id="211" name="Google Shape;211;p10"/>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212" name="Google Shape;212;p10"/>
          <p:cNvPicPr preferRelativeResize="0"/>
          <p:nvPr/>
        </p:nvPicPr>
        <p:blipFill rotWithShape="1">
          <a:blip r:embed="rId3">
            <a:alphaModFix/>
          </a:blip>
          <a:srcRect b="0" l="0" r="0" t="0"/>
          <a:stretch/>
        </p:blipFill>
        <p:spPr>
          <a:xfrm>
            <a:off x="6878086" y="2095405"/>
            <a:ext cx="4912827" cy="3276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7" name="Shape 217"/>
        <p:cNvGrpSpPr/>
        <p:nvPr/>
      </p:nvGrpSpPr>
      <p:grpSpPr>
        <a:xfrm>
          <a:off x="0" y="0"/>
          <a:ext cx="0" cy="0"/>
          <a:chOff x="0" y="0"/>
          <a:chExt cx="0" cy="0"/>
        </a:xfrm>
      </p:grpSpPr>
      <p:sp>
        <p:nvSpPr>
          <p:cNvPr id="218" name="Google Shape;218;p11"/>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Potential Impact of Hospitalizations </a:t>
            </a:r>
            <a:endParaRPr/>
          </a:p>
        </p:txBody>
      </p:sp>
      <p:sp>
        <p:nvSpPr>
          <p:cNvPr id="219" name="Google Shape;219;p11"/>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220" name="Google Shape;220;p11"/>
          <p:cNvSpPr txBox="1"/>
          <p:nvPr>
            <p:ph idx="1" type="body"/>
          </p:nvPr>
        </p:nvSpPr>
        <p:spPr>
          <a:xfrm>
            <a:off x="812042" y="1426416"/>
            <a:ext cx="5758218" cy="46909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lang="en-US" sz="2400"/>
              <a:t>Hospital transfers disrupt:</a:t>
            </a:r>
            <a:endParaRPr/>
          </a:p>
          <a:p>
            <a:pPr indent="-381000" lvl="1" marL="914400" rtl="0" algn="l">
              <a:lnSpc>
                <a:spcPct val="90000"/>
              </a:lnSpc>
              <a:spcBef>
                <a:spcPts val="0"/>
              </a:spcBef>
              <a:spcAft>
                <a:spcPts val="0"/>
              </a:spcAft>
              <a:buSzPts val="2400"/>
              <a:buFont typeface="Arial"/>
              <a:buChar char="•"/>
            </a:pPr>
            <a:r>
              <a:rPr lang="en-US"/>
              <a:t>Routine and environment</a:t>
            </a:r>
            <a:endParaRPr/>
          </a:p>
          <a:p>
            <a:pPr indent="-381000" lvl="1" marL="914400" rtl="0" algn="l">
              <a:lnSpc>
                <a:spcPct val="90000"/>
              </a:lnSpc>
              <a:spcBef>
                <a:spcPts val="0"/>
              </a:spcBef>
              <a:spcAft>
                <a:spcPts val="0"/>
              </a:spcAft>
              <a:buSzPts val="2400"/>
              <a:buFont typeface="Arial"/>
              <a:buChar char="•"/>
            </a:pPr>
            <a:r>
              <a:rPr lang="en-US"/>
              <a:t>Familiar care givers</a:t>
            </a:r>
            <a:endParaRPr/>
          </a:p>
          <a:p>
            <a:pPr indent="-381000" lvl="1" marL="914400" rtl="0" algn="l">
              <a:lnSpc>
                <a:spcPct val="90000"/>
              </a:lnSpc>
              <a:spcBef>
                <a:spcPts val="0"/>
              </a:spcBef>
              <a:spcAft>
                <a:spcPts val="0"/>
              </a:spcAft>
              <a:buSzPts val="2400"/>
              <a:buFont typeface="Arial"/>
              <a:buChar char="•"/>
            </a:pPr>
            <a:r>
              <a:rPr lang="en-US"/>
              <a:t>Medication stability</a:t>
            </a:r>
            <a:endParaRPr/>
          </a:p>
          <a:p>
            <a:pPr indent="-381000" lvl="1" marL="914400" rtl="0" algn="l">
              <a:lnSpc>
                <a:spcPct val="90000"/>
              </a:lnSpc>
              <a:spcBef>
                <a:spcPts val="0"/>
              </a:spcBef>
              <a:spcAft>
                <a:spcPts val="0"/>
              </a:spcAft>
              <a:buSzPts val="2400"/>
              <a:buFont typeface="Arial"/>
              <a:buChar char="•"/>
            </a:pPr>
            <a:r>
              <a:rPr lang="en-US"/>
              <a:t>Sleep cycles</a:t>
            </a:r>
            <a:endParaRPr/>
          </a:p>
          <a:p>
            <a:pPr indent="-381000" lvl="1" marL="914400" rtl="0" algn="l">
              <a:lnSpc>
                <a:spcPct val="90000"/>
              </a:lnSpc>
              <a:spcBef>
                <a:spcPts val="0"/>
              </a:spcBef>
              <a:spcAft>
                <a:spcPts val="0"/>
              </a:spcAft>
              <a:buSzPts val="2400"/>
              <a:buFont typeface="Arial"/>
              <a:buChar char="•"/>
            </a:pPr>
            <a:r>
              <a:rPr lang="en-US"/>
              <a:t>Emotion and reactions</a:t>
            </a:r>
            <a:endParaRPr/>
          </a:p>
          <a:p>
            <a:pPr indent="-381000" lvl="1" marL="914400" rtl="0" algn="l">
              <a:lnSpc>
                <a:spcPct val="90000"/>
              </a:lnSpc>
              <a:spcBef>
                <a:spcPts val="0"/>
              </a:spcBef>
              <a:spcAft>
                <a:spcPts val="0"/>
              </a:spcAft>
              <a:buSzPts val="2400"/>
              <a:buFont typeface="Arial"/>
              <a:buChar char="•"/>
            </a:pPr>
            <a:r>
              <a:rPr lang="en-US"/>
              <a:t>Care continuity</a:t>
            </a:r>
            <a:endParaRPr/>
          </a:p>
          <a:p>
            <a:pPr indent="-381000" lvl="1" marL="914400" rtl="0" algn="l">
              <a:lnSpc>
                <a:spcPct val="90000"/>
              </a:lnSpc>
              <a:spcBef>
                <a:spcPts val="0"/>
              </a:spcBef>
              <a:spcAft>
                <a:spcPts val="0"/>
              </a:spcAft>
              <a:buSzPts val="2400"/>
              <a:buFont typeface="Arial"/>
              <a:buChar char="•"/>
            </a:pPr>
            <a:r>
              <a:rPr lang="en-US"/>
              <a:t>Confidence, trust</a:t>
            </a:r>
            <a:endParaRPr/>
          </a:p>
          <a:p>
            <a:pPr indent="0" lvl="0" marL="0" rtl="0" algn="l">
              <a:lnSpc>
                <a:spcPct val="90000"/>
              </a:lnSpc>
              <a:spcBef>
                <a:spcPts val="0"/>
              </a:spcBef>
              <a:spcAft>
                <a:spcPts val="0"/>
              </a:spcAft>
              <a:buSzPts val="2800"/>
              <a:buNone/>
            </a:pPr>
            <a:r>
              <a:rPr lang="en-US" sz="2400"/>
              <a:t>Older adults are vulnerable to:</a:t>
            </a:r>
            <a:endParaRPr/>
          </a:p>
          <a:p>
            <a:pPr indent="-381000" lvl="1" marL="914400" rtl="0" algn="l">
              <a:lnSpc>
                <a:spcPct val="90000"/>
              </a:lnSpc>
              <a:spcBef>
                <a:spcPts val="0"/>
              </a:spcBef>
              <a:spcAft>
                <a:spcPts val="0"/>
              </a:spcAft>
              <a:buSzPts val="2400"/>
              <a:buFont typeface="Arial"/>
              <a:buChar char="•"/>
            </a:pPr>
            <a:r>
              <a:rPr lang="en-US"/>
              <a:t>Post hospital syndrome – high risk for complications </a:t>
            </a:r>
            <a:endParaRPr/>
          </a:p>
          <a:p>
            <a:pPr indent="-381000" lvl="1" marL="914400" rtl="0" algn="l">
              <a:lnSpc>
                <a:spcPct val="90000"/>
              </a:lnSpc>
              <a:spcBef>
                <a:spcPts val="0"/>
              </a:spcBef>
              <a:spcAft>
                <a:spcPts val="0"/>
              </a:spcAft>
              <a:buSzPts val="2400"/>
              <a:buFont typeface="Arial"/>
              <a:buChar char="•"/>
            </a:pPr>
            <a:r>
              <a:rPr lang="en-US"/>
              <a:t>Functional loss</a:t>
            </a:r>
            <a:endParaRPr/>
          </a:p>
          <a:p>
            <a:pPr indent="-381000" lvl="1" marL="914400" rtl="0" algn="l">
              <a:lnSpc>
                <a:spcPct val="90000"/>
              </a:lnSpc>
              <a:spcBef>
                <a:spcPts val="0"/>
              </a:spcBef>
              <a:spcAft>
                <a:spcPts val="0"/>
              </a:spcAft>
              <a:buSzPts val="2400"/>
              <a:buFont typeface="Arial"/>
              <a:buChar char="•"/>
            </a:pPr>
            <a:r>
              <a:rPr lang="en-US"/>
              <a:t>Loss of independence </a:t>
            </a:r>
            <a:endParaRPr/>
          </a:p>
        </p:txBody>
      </p:sp>
      <p:pic>
        <p:nvPicPr>
          <p:cNvPr id="221" name="Google Shape;221;p11"/>
          <p:cNvPicPr preferRelativeResize="0"/>
          <p:nvPr/>
        </p:nvPicPr>
        <p:blipFill rotWithShape="1">
          <a:blip r:embed="rId3">
            <a:alphaModFix/>
          </a:blip>
          <a:srcRect b="0" l="0" r="0" t="0"/>
          <a:stretch/>
        </p:blipFill>
        <p:spPr>
          <a:xfrm>
            <a:off x="6878086" y="2133600"/>
            <a:ext cx="4912827" cy="32766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6" name="Shape 226"/>
        <p:cNvGrpSpPr/>
        <p:nvPr/>
      </p:nvGrpSpPr>
      <p:grpSpPr>
        <a:xfrm>
          <a:off x="0" y="0"/>
          <a:ext cx="0" cy="0"/>
          <a:chOff x="0" y="0"/>
          <a:chExt cx="0" cy="0"/>
        </a:xfrm>
      </p:grpSpPr>
      <p:sp>
        <p:nvSpPr>
          <p:cNvPr id="227" name="Google Shape;227;p12"/>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Respiratory Assessment </a:t>
            </a:r>
            <a:endParaRPr/>
          </a:p>
        </p:txBody>
      </p:sp>
      <p:sp>
        <p:nvSpPr>
          <p:cNvPr id="228" name="Google Shape;228;p12"/>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Inspection </a:t>
            </a:r>
            <a:endParaRPr/>
          </a:p>
          <a:p>
            <a:pPr indent="-406400" lvl="0" marL="457200" rtl="0" algn="l">
              <a:lnSpc>
                <a:spcPct val="90000"/>
              </a:lnSpc>
              <a:spcBef>
                <a:spcPts val="1000"/>
              </a:spcBef>
              <a:spcAft>
                <a:spcPts val="0"/>
              </a:spcAft>
              <a:buSzPts val="2800"/>
              <a:buChar char="•"/>
            </a:pPr>
            <a:r>
              <a:rPr lang="en-US"/>
              <a:t>Auscultation </a:t>
            </a:r>
            <a:endParaRPr/>
          </a:p>
          <a:p>
            <a:pPr indent="-406400" lvl="0" marL="457200" rtl="0" algn="l">
              <a:lnSpc>
                <a:spcPct val="90000"/>
              </a:lnSpc>
              <a:spcBef>
                <a:spcPts val="1000"/>
              </a:spcBef>
              <a:spcAft>
                <a:spcPts val="0"/>
              </a:spcAft>
              <a:buSzPts val="2800"/>
              <a:buChar char="•"/>
            </a:pPr>
            <a:r>
              <a:rPr lang="en-US"/>
              <a:t>Percussion </a:t>
            </a:r>
            <a:endParaRPr/>
          </a:p>
          <a:p>
            <a:pPr indent="-406400" lvl="0" marL="457200" rtl="0" algn="l">
              <a:lnSpc>
                <a:spcPct val="90000"/>
              </a:lnSpc>
              <a:spcBef>
                <a:spcPts val="1000"/>
              </a:spcBef>
              <a:spcAft>
                <a:spcPts val="0"/>
              </a:spcAft>
              <a:buSzPts val="2800"/>
              <a:buChar char="•"/>
            </a:pPr>
            <a:r>
              <a:rPr lang="en-US"/>
              <a:t>Palpation </a:t>
            </a:r>
            <a:endParaRPr/>
          </a:p>
          <a:p>
            <a:pPr indent="-406400" lvl="0" marL="457200" rtl="0" algn="l">
              <a:lnSpc>
                <a:spcPct val="90000"/>
              </a:lnSpc>
              <a:spcBef>
                <a:spcPts val="1000"/>
              </a:spcBef>
              <a:spcAft>
                <a:spcPts val="0"/>
              </a:spcAft>
              <a:buSzPts val="2800"/>
              <a:buChar char="•"/>
            </a:pPr>
            <a:r>
              <a:rPr lang="en-US"/>
              <a:t>Accurate vital signs</a:t>
            </a:r>
            <a:endParaRPr/>
          </a:p>
          <a:p>
            <a:pPr indent="-406400" lvl="0" marL="457200" rtl="0" algn="l">
              <a:lnSpc>
                <a:spcPct val="90000"/>
              </a:lnSpc>
              <a:spcBef>
                <a:spcPts val="1000"/>
              </a:spcBef>
              <a:spcAft>
                <a:spcPts val="0"/>
              </a:spcAft>
              <a:buSzPts val="2800"/>
              <a:buChar char="•"/>
            </a:pPr>
            <a:r>
              <a:rPr lang="en-US"/>
              <a:t>Laboratory test interpretation </a:t>
            </a:r>
            <a:endParaRPr/>
          </a:p>
          <a:p>
            <a:pPr indent="-406400" lvl="0" marL="457200" rtl="0" algn="l">
              <a:lnSpc>
                <a:spcPct val="90000"/>
              </a:lnSpc>
              <a:spcBef>
                <a:spcPts val="1000"/>
              </a:spcBef>
              <a:spcAft>
                <a:spcPts val="0"/>
              </a:spcAft>
              <a:buSzPts val="2800"/>
              <a:buChar char="•"/>
            </a:pPr>
            <a:r>
              <a:rPr lang="en-US"/>
              <a:t>Pulse oximetry </a:t>
            </a:r>
            <a:endParaRPr/>
          </a:p>
          <a:p>
            <a:pPr indent="-228600" lvl="0" marL="457200" rtl="0" algn="l">
              <a:lnSpc>
                <a:spcPct val="90000"/>
              </a:lnSpc>
              <a:spcBef>
                <a:spcPts val="1000"/>
              </a:spcBef>
              <a:spcAft>
                <a:spcPts val="0"/>
              </a:spcAft>
              <a:buSzPts val="2800"/>
              <a:buNone/>
            </a:pPr>
            <a:r>
              <a:t/>
            </a:r>
            <a:endParaRPr/>
          </a:p>
          <a:p>
            <a:pPr indent="-228600" lvl="0" marL="457200" rtl="0" algn="l">
              <a:lnSpc>
                <a:spcPct val="90000"/>
              </a:lnSpc>
              <a:spcBef>
                <a:spcPts val="1000"/>
              </a:spcBef>
              <a:spcAft>
                <a:spcPts val="0"/>
              </a:spcAft>
              <a:buSzPts val="2800"/>
              <a:buNone/>
            </a:pPr>
            <a:r>
              <a:t/>
            </a:r>
            <a:endParaRPr/>
          </a:p>
        </p:txBody>
      </p:sp>
      <p:sp>
        <p:nvSpPr>
          <p:cNvPr id="229" name="Google Shape;229;p12"/>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p13"/>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Accurate History </a:t>
            </a:r>
            <a:endParaRPr/>
          </a:p>
        </p:txBody>
      </p:sp>
      <p:sp>
        <p:nvSpPr>
          <p:cNvPr id="236" name="Google Shape;236;p13"/>
          <p:cNvSpPr txBox="1"/>
          <p:nvPr>
            <p:ph idx="1" type="body"/>
          </p:nvPr>
        </p:nvSpPr>
        <p:spPr>
          <a:xfrm>
            <a:off x="6191250" y="1485995"/>
            <a:ext cx="516255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Onset and duration of cough, fever,</a:t>
            </a:r>
            <a:endParaRPr/>
          </a:p>
          <a:p>
            <a:pPr indent="-406400" lvl="0" marL="457200" rtl="0" algn="l">
              <a:lnSpc>
                <a:spcPct val="90000"/>
              </a:lnSpc>
              <a:spcBef>
                <a:spcPts val="1000"/>
              </a:spcBef>
              <a:spcAft>
                <a:spcPts val="0"/>
              </a:spcAft>
              <a:buSzPts val="2800"/>
              <a:buChar char="•"/>
            </a:pPr>
            <a:r>
              <a:rPr lang="en-US"/>
              <a:t>Recent exposure </a:t>
            </a:r>
            <a:endParaRPr/>
          </a:p>
          <a:p>
            <a:pPr indent="-406400" lvl="0" marL="457200" rtl="0" algn="l">
              <a:lnSpc>
                <a:spcPct val="90000"/>
              </a:lnSpc>
              <a:spcBef>
                <a:spcPts val="1000"/>
              </a:spcBef>
              <a:spcAft>
                <a:spcPts val="0"/>
              </a:spcAft>
              <a:buSzPts val="2800"/>
              <a:buChar char="•"/>
            </a:pPr>
            <a:r>
              <a:rPr lang="en-US"/>
              <a:t>Vaccination </a:t>
            </a:r>
            <a:endParaRPr/>
          </a:p>
          <a:p>
            <a:pPr indent="-406400" lvl="0" marL="457200" rtl="0" algn="l">
              <a:lnSpc>
                <a:spcPct val="90000"/>
              </a:lnSpc>
              <a:spcBef>
                <a:spcPts val="1000"/>
              </a:spcBef>
              <a:spcAft>
                <a:spcPts val="0"/>
              </a:spcAft>
              <a:buSzPts val="2800"/>
              <a:buChar char="•"/>
            </a:pPr>
            <a:r>
              <a:rPr lang="en-US"/>
              <a:t>Medication </a:t>
            </a:r>
            <a:endParaRPr/>
          </a:p>
          <a:p>
            <a:pPr indent="-406400" lvl="0" marL="457200" rtl="0" algn="l">
              <a:lnSpc>
                <a:spcPct val="90000"/>
              </a:lnSpc>
              <a:spcBef>
                <a:spcPts val="1000"/>
              </a:spcBef>
              <a:spcAft>
                <a:spcPts val="0"/>
              </a:spcAft>
              <a:buSzPts val="2800"/>
              <a:buChar char="•"/>
            </a:pPr>
            <a:r>
              <a:rPr lang="en-US"/>
              <a:t>Any early recognition </a:t>
            </a:r>
            <a:endParaRPr/>
          </a:p>
          <a:p>
            <a:pPr indent="-406400" lvl="0" marL="457200" rtl="0" algn="l">
              <a:lnSpc>
                <a:spcPct val="90000"/>
              </a:lnSpc>
              <a:spcBef>
                <a:spcPts val="1000"/>
              </a:spcBef>
              <a:spcAft>
                <a:spcPts val="0"/>
              </a:spcAft>
              <a:buSzPts val="2800"/>
              <a:buChar char="•"/>
            </a:pPr>
            <a:r>
              <a:rPr lang="en-US"/>
              <a:t>Capability of clinical decision making </a:t>
            </a:r>
            <a:endParaRPr/>
          </a:p>
        </p:txBody>
      </p:sp>
      <p:sp>
        <p:nvSpPr>
          <p:cNvPr id="237" name="Google Shape;237;p13"/>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600"/>
              </a:spcAft>
              <a:buSzPts val="1200"/>
              <a:buNone/>
            </a:pPr>
            <a:fld id="{00000000-1234-1234-1234-123412341234}" type="slidenum">
              <a:rPr lang="en-US"/>
              <a:t>‹#›</a:t>
            </a:fld>
            <a:endParaRPr/>
          </a:p>
        </p:txBody>
      </p:sp>
      <p:pic>
        <p:nvPicPr>
          <p:cNvPr id="238" name="Google Shape;238;p13"/>
          <p:cNvPicPr preferRelativeResize="0"/>
          <p:nvPr/>
        </p:nvPicPr>
        <p:blipFill rotWithShape="1">
          <a:blip r:embed="rId3">
            <a:alphaModFix/>
          </a:blip>
          <a:srcRect b="-3" l="15260" r="-3" t="0"/>
          <a:stretch/>
        </p:blipFill>
        <p:spPr>
          <a:xfrm>
            <a:off x="838200" y="1485995"/>
            <a:ext cx="5162550" cy="469096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p14"/>
          <p:cNvSpPr txBox="1"/>
          <p:nvPr>
            <p:ph type="ctrTitle"/>
          </p:nvPr>
        </p:nvSpPr>
        <p:spPr>
          <a:xfrm>
            <a:off x="400565" y="3793523"/>
            <a:ext cx="11791434" cy="77053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Arial"/>
              <a:buNone/>
            </a:pPr>
            <a:r>
              <a:rPr lang="en-US"/>
              <a:t>Person-Centered Care </a:t>
            </a:r>
            <a:endParaRPr/>
          </a:p>
        </p:txBody>
      </p:sp>
      <p:sp>
        <p:nvSpPr>
          <p:cNvPr id="245" name="Google Shape;245;p14"/>
          <p:cNvSpPr txBox="1"/>
          <p:nvPr>
            <p:ph idx="1" type="subTitle"/>
          </p:nvPr>
        </p:nvSpPr>
        <p:spPr>
          <a:xfrm>
            <a:off x="400565" y="4700588"/>
            <a:ext cx="11791434" cy="637531"/>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rgbClr val="75777B"/>
              </a:buClr>
              <a:buSzPts val="2400"/>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0" name="Shape 250"/>
        <p:cNvGrpSpPr/>
        <p:nvPr/>
      </p:nvGrpSpPr>
      <p:grpSpPr>
        <a:xfrm>
          <a:off x="0" y="0"/>
          <a:ext cx="0" cy="0"/>
          <a:chOff x="0" y="0"/>
          <a:chExt cx="0" cy="0"/>
        </a:xfrm>
      </p:grpSpPr>
      <p:sp>
        <p:nvSpPr>
          <p:cNvPr id="251" name="Google Shape;251;p15"/>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Understanding-Goals and Preferences </a:t>
            </a:r>
            <a:endParaRPr/>
          </a:p>
        </p:txBody>
      </p:sp>
      <p:sp>
        <p:nvSpPr>
          <p:cNvPr id="252" name="Google Shape;252;p15"/>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Make sure communication is simple, clear and culturally sensitive </a:t>
            </a:r>
            <a:endParaRPr/>
          </a:p>
          <a:p>
            <a:pPr indent="-406400" lvl="0" marL="457200" rtl="0" algn="l">
              <a:lnSpc>
                <a:spcPct val="90000"/>
              </a:lnSpc>
              <a:spcBef>
                <a:spcPts val="1000"/>
              </a:spcBef>
              <a:spcAft>
                <a:spcPts val="0"/>
              </a:spcAft>
              <a:buSzPts val="2800"/>
              <a:buChar char="•"/>
            </a:pPr>
            <a:r>
              <a:rPr lang="en-US"/>
              <a:t>Explore the understanding of the condition </a:t>
            </a:r>
            <a:endParaRPr/>
          </a:p>
          <a:p>
            <a:pPr indent="-406400" lvl="0" marL="457200" rtl="0" algn="l">
              <a:lnSpc>
                <a:spcPct val="90000"/>
              </a:lnSpc>
              <a:spcBef>
                <a:spcPts val="1000"/>
              </a:spcBef>
              <a:spcAft>
                <a:spcPts val="0"/>
              </a:spcAft>
              <a:buSzPts val="2800"/>
              <a:buChar char="•"/>
            </a:pPr>
            <a:r>
              <a:rPr lang="en-US"/>
              <a:t>Tailor education to the learning style</a:t>
            </a:r>
            <a:endParaRPr/>
          </a:p>
          <a:p>
            <a:pPr indent="-406400" lvl="0" marL="457200" rtl="0" algn="l">
              <a:lnSpc>
                <a:spcPct val="90000"/>
              </a:lnSpc>
              <a:spcBef>
                <a:spcPts val="1000"/>
              </a:spcBef>
              <a:spcAft>
                <a:spcPts val="0"/>
              </a:spcAft>
              <a:buSzPts val="2800"/>
              <a:buChar char="•"/>
            </a:pPr>
            <a:r>
              <a:rPr lang="en-US"/>
              <a:t>Assess for deficits with hearing and vision </a:t>
            </a:r>
            <a:endParaRPr/>
          </a:p>
        </p:txBody>
      </p:sp>
      <p:sp>
        <p:nvSpPr>
          <p:cNvPr id="253" name="Google Shape;253;p15"/>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sp>
        <p:nvSpPr>
          <p:cNvPr id="259" name="Google Shape;259;p17"/>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Relevant Education </a:t>
            </a:r>
            <a:endParaRPr/>
          </a:p>
        </p:txBody>
      </p:sp>
      <p:sp>
        <p:nvSpPr>
          <p:cNvPr id="260" name="Google Shape;260;p17"/>
          <p:cNvSpPr txBox="1"/>
          <p:nvPr>
            <p:ph idx="1" type="body"/>
          </p:nvPr>
        </p:nvSpPr>
        <p:spPr>
          <a:xfrm>
            <a:off x="838200" y="1485995"/>
            <a:ext cx="516255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Break information into small steps </a:t>
            </a:r>
            <a:endParaRPr/>
          </a:p>
          <a:p>
            <a:pPr indent="-406400" lvl="0" marL="457200" rtl="0" algn="l">
              <a:lnSpc>
                <a:spcPct val="90000"/>
              </a:lnSpc>
              <a:spcBef>
                <a:spcPts val="1000"/>
              </a:spcBef>
              <a:spcAft>
                <a:spcPts val="0"/>
              </a:spcAft>
              <a:buSzPts val="2800"/>
              <a:buChar char="•"/>
            </a:pPr>
            <a:r>
              <a:rPr lang="en-US"/>
              <a:t>Link information to daily routines </a:t>
            </a:r>
            <a:endParaRPr/>
          </a:p>
          <a:p>
            <a:pPr indent="-406400" lvl="0" marL="457200" rtl="0" algn="l">
              <a:lnSpc>
                <a:spcPct val="90000"/>
              </a:lnSpc>
              <a:spcBef>
                <a:spcPts val="1000"/>
              </a:spcBef>
              <a:spcAft>
                <a:spcPts val="0"/>
              </a:spcAft>
              <a:buSzPts val="2800"/>
              <a:buChar char="•"/>
            </a:pPr>
            <a:r>
              <a:rPr lang="en-US"/>
              <a:t>Large print </a:t>
            </a:r>
            <a:endParaRPr/>
          </a:p>
          <a:p>
            <a:pPr indent="-406400" lvl="0" marL="457200" rtl="0" algn="l">
              <a:lnSpc>
                <a:spcPct val="90000"/>
              </a:lnSpc>
              <a:spcBef>
                <a:spcPts val="1000"/>
              </a:spcBef>
              <a:spcAft>
                <a:spcPts val="0"/>
              </a:spcAft>
              <a:buSzPts val="2800"/>
              <a:buChar char="•"/>
            </a:pPr>
            <a:r>
              <a:rPr lang="en-US"/>
              <a:t>Plain language </a:t>
            </a:r>
            <a:endParaRPr/>
          </a:p>
          <a:p>
            <a:pPr indent="-406400" lvl="0" marL="457200" rtl="0" algn="l">
              <a:lnSpc>
                <a:spcPct val="90000"/>
              </a:lnSpc>
              <a:spcBef>
                <a:spcPts val="1000"/>
              </a:spcBef>
              <a:spcAft>
                <a:spcPts val="0"/>
              </a:spcAft>
              <a:buSzPts val="2800"/>
              <a:buChar char="•"/>
            </a:pPr>
            <a:r>
              <a:rPr lang="en-US"/>
              <a:t>Repeat instructions </a:t>
            </a:r>
            <a:endParaRPr/>
          </a:p>
        </p:txBody>
      </p:sp>
      <p:sp>
        <p:nvSpPr>
          <p:cNvPr id="261" name="Google Shape;261;p17"/>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600"/>
              </a:spcAft>
              <a:buSzPts val="1200"/>
              <a:buNone/>
            </a:pPr>
            <a:fld id="{00000000-1234-1234-1234-123412341234}" type="slidenum">
              <a:rPr lang="en-US"/>
              <a:t>‹#›</a:t>
            </a:fld>
            <a:endParaRPr/>
          </a:p>
        </p:txBody>
      </p:sp>
      <p:pic>
        <p:nvPicPr>
          <p:cNvPr id="262" name="Google Shape;262;p17"/>
          <p:cNvPicPr preferRelativeResize="0"/>
          <p:nvPr/>
        </p:nvPicPr>
        <p:blipFill rotWithShape="1">
          <a:blip r:embed="rId3">
            <a:alphaModFix/>
          </a:blip>
          <a:srcRect b="-1" l="20520" r="6019" t="0"/>
          <a:stretch/>
        </p:blipFill>
        <p:spPr>
          <a:xfrm>
            <a:off x="6191250" y="1485995"/>
            <a:ext cx="5162550" cy="469096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6" name="Shape 266"/>
        <p:cNvGrpSpPr/>
        <p:nvPr/>
      </p:nvGrpSpPr>
      <p:grpSpPr>
        <a:xfrm>
          <a:off x="0" y="0"/>
          <a:ext cx="0" cy="0"/>
          <a:chOff x="0" y="0"/>
          <a:chExt cx="0" cy="0"/>
        </a:xfrm>
      </p:grpSpPr>
      <p:sp>
        <p:nvSpPr>
          <p:cNvPr id="267" name="Google Shape;267;p18"/>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Adapt to Functional and Cognitive Abilities </a:t>
            </a:r>
            <a:endParaRPr/>
          </a:p>
        </p:txBody>
      </p:sp>
      <p:sp>
        <p:nvSpPr>
          <p:cNvPr id="268" name="Google Shape;268;p18"/>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Easy to read pill bottles </a:t>
            </a:r>
            <a:endParaRPr/>
          </a:p>
          <a:p>
            <a:pPr indent="-406400" lvl="0" marL="457200" rtl="0" algn="l">
              <a:lnSpc>
                <a:spcPct val="90000"/>
              </a:lnSpc>
              <a:spcBef>
                <a:spcPts val="1000"/>
              </a:spcBef>
              <a:spcAft>
                <a:spcPts val="0"/>
              </a:spcAft>
              <a:buSzPts val="2800"/>
              <a:buChar char="•"/>
            </a:pPr>
            <a:r>
              <a:rPr lang="en-US"/>
              <a:t>Modify home environment </a:t>
            </a:r>
            <a:endParaRPr/>
          </a:p>
          <a:p>
            <a:pPr indent="-406400" lvl="0" marL="457200" rtl="0" algn="l">
              <a:lnSpc>
                <a:spcPct val="90000"/>
              </a:lnSpc>
              <a:spcBef>
                <a:spcPts val="1000"/>
              </a:spcBef>
              <a:spcAft>
                <a:spcPts val="0"/>
              </a:spcAft>
              <a:buSzPts val="2800"/>
              <a:buChar char="•"/>
            </a:pPr>
            <a:r>
              <a:rPr lang="en-US"/>
              <a:t>Provide adaptive equipment </a:t>
            </a:r>
            <a:endParaRPr/>
          </a:p>
          <a:p>
            <a:pPr indent="-406400" lvl="0" marL="457200" rtl="0" algn="l">
              <a:lnSpc>
                <a:spcPct val="90000"/>
              </a:lnSpc>
              <a:spcBef>
                <a:spcPts val="1000"/>
              </a:spcBef>
              <a:spcAft>
                <a:spcPts val="0"/>
              </a:spcAft>
              <a:buSzPts val="2800"/>
              <a:buChar char="•"/>
            </a:pPr>
            <a:r>
              <a:rPr lang="en-US"/>
              <a:t>Use repetition and routines, visual aids </a:t>
            </a:r>
            <a:endParaRPr/>
          </a:p>
          <a:p>
            <a:pPr indent="-406400" lvl="0" marL="457200" rtl="0" algn="l">
              <a:lnSpc>
                <a:spcPct val="90000"/>
              </a:lnSpc>
              <a:spcBef>
                <a:spcPts val="1000"/>
              </a:spcBef>
              <a:spcAft>
                <a:spcPts val="0"/>
              </a:spcAft>
              <a:buSzPts val="2800"/>
              <a:buChar char="•"/>
            </a:pPr>
            <a:r>
              <a:rPr lang="en-US"/>
              <a:t>Keep instructions short and concise</a:t>
            </a:r>
            <a:endParaRPr/>
          </a:p>
          <a:p>
            <a:pPr indent="-406400" lvl="0" marL="457200" rtl="0" algn="l">
              <a:lnSpc>
                <a:spcPct val="90000"/>
              </a:lnSpc>
              <a:spcBef>
                <a:spcPts val="1000"/>
              </a:spcBef>
              <a:spcAft>
                <a:spcPts val="0"/>
              </a:spcAft>
              <a:buSzPts val="2800"/>
              <a:buChar char="•"/>
            </a:pPr>
            <a:r>
              <a:rPr lang="en-US"/>
              <a:t>Always support dignity </a:t>
            </a:r>
            <a:endParaRPr/>
          </a:p>
        </p:txBody>
      </p:sp>
      <p:sp>
        <p:nvSpPr>
          <p:cNvPr id="269" name="Google Shape;269;p18"/>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4" name="Shape 274"/>
        <p:cNvGrpSpPr/>
        <p:nvPr/>
      </p:nvGrpSpPr>
      <p:grpSpPr>
        <a:xfrm>
          <a:off x="0" y="0"/>
          <a:ext cx="0" cy="0"/>
          <a:chOff x="0" y="0"/>
          <a:chExt cx="0" cy="0"/>
        </a:xfrm>
      </p:grpSpPr>
      <p:sp>
        <p:nvSpPr>
          <p:cNvPr id="275" name="Google Shape;275;p19"/>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Strengthen Social Support </a:t>
            </a:r>
            <a:endParaRPr/>
          </a:p>
        </p:txBody>
      </p:sp>
      <p:sp>
        <p:nvSpPr>
          <p:cNvPr id="276" name="Google Shape;276;p19"/>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Involve family, friends or community support </a:t>
            </a:r>
            <a:endParaRPr/>
          </a:p>
          <a:p>
            <a:pPr indent="-406400" lvl="0" marL="457200" rtl="0" algn="l">
              <a:lnSpc>
                <a:spcPct val="90000"/>
              </a:lnSpc>
              <a:spcBef>
                <a:spcPts val="1000"/>
              </a:spcBef>
              <a:spcAft>
                <a:spcPts val="0"/>
              </a:spcAft>
              <a:buSzPts val="2800"/>
              <a:buChar char="•"/>
            </a:pPr>
            <a:r>
              <a:rPr lang="en-US"/>
              <a:t>Provide realistic healthy lifestyle behaviors </a:t>
            </a:r>
            <a:endParaRPr/>
          </a:p>
          <a:p>
            <a:pPr indent="-406400" lvl="0" marL="457200" rtl="0" algn="l">
              <a:lnSpc>
                <a:spcPct val="90000"/>
              </a:lnSpc>
              <a:spcBef>
                <a:spcPts val="1000"/>
              </a:spcBef>
              <a:spcAft>
                <a:spcPts val="0"/>
              </a:spcAft>
              <a:buSzPts val="2800"/>
              <a:buChar char="•"/>
            </a:pPr>
            <a:r>
              <a:rPr lang="en-US"/>
              <a:t>Nutritional support, access to food and respect for cultural foods </a:t>
            </a:r>
            <a:endParaRPr/>
          </a:p>
          <a:p>
            <a:pPr indent="-406400" lvl="0" marL="457200" rtl="0" algn="l">
              <a:lnSpc>
                <a:spcPct val="90000"/>
              </a:lnSpc>
              <a:spcBef>
                <a:spcPts val="1000"/>
              </a:spcBef>
              <a:spcAft>
                <a:spcPts val="0"/>
              </a:spcAft>
              <a:buSzPts val="2800"/>
              <a:buChar char="•"/>
            </a:pPr>
            <a:r>
              <a:rPr lang="en-US"/>
              <a:t>Sleep hygiene</a:t>
            </a:r>
            <a:endParaRPr/>
          </a:p>
          <a:p>
            <a:pPr indent="-406400" lvl="0" marL="457200" rtl="0" algn="l">
              <a:lnSpc>
                <a:spcPct val="90000"/>
              </a:lnSpc>
              <a:spcBef>
                <a:spcPts val="1000"/>
              </a:spcBef>
              <a:spcAft>
                <a:spcPts val="0"/>
              </a:spcAft>
              <a:buSzPts val="2800"/>
              <a:buChar char="•"/>
            </a:pPr>
            <a:r>
              <a:rPr lang="en-US"/>
              <a:t>Smoking cessation </a:t>
            </a:r>
            <a:endParaRPr/>
          </a:p>
          <a:p>
            <a:pPr indent="-406400" lvl="0" marL="457200" rtl="0" algn="l">
              <a:lnSpc>
                <a:spcPct val="90000"/>
              </a:lnSpc>
              <a:spcBef>
                <a:spcPts val="1000"/>
              </a:spcBef>
              <a:spcAft>
                <a:spcPts val="0"/>
              </a:spcAft>
              <a:buSzPts val="2800"/>
              <a:buChar char="•"/>
            </a:pPr>
            <a:r>
              <a:rPr lang="en-US"/>
              <a:t>Assessment of substance use disorder </a:t>
            </a:r>
            <a:endParaRPr/>
          </a:p>
          <a:p>
            <a:pPr indent="-228600" lvl="0" marL="457200" rtl="0" algn="l">
              <a:lnSpc>
                <a:spcPct val="90000"/>
              </a:lnSpc>
              <a:spcBef>
                <a:spcPts val="1000"/>
              </a:spcBef>
              <a:spcAft>
                <a:spcPts val="0"/>
              </a:spcAft>
              <a:buSzPts val="2800"/>
              <a:buNone/>
            </a:pPr>
            <a:r>
              <a:t/>
            </a:r>
            <a:endParaRPr/>
          </a:p>
        </p:txBody>
      </p:sp>
      <p:sp>
        <p:nvSpPr>
          <p:cNvPr id="277" name="Google Shape;277;p19"/>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2"/>
          <p:cNvSpPr txBox="1"/>
          <p:nvPr>
            <p:ph type="title"/>
          </p:nvPr>
        </p:nvSpPr>
        <p:spPr>
          <a:xfrm>
            <a:off x="772166"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77B"/>
              </a:buClr>
              <a:buSzPts val="3600"/>
              <a:buFont typeface="Arial"/>
              <a:buNone/>
            </a:pPr>
            <a:r>
              <a:rPr lang="en-US"/>
              <a:t>Our Panelists</a:t>
            </a:r>
            <a:endParaRPr/>
          </a:p>
        </p:txBody>
      </p:sp>
      <p:sp>
        <p:nvSpPr>
          <p:cNvPr id="127" name="Google Shape;127;p2"/>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800"/>
              <a:buFont typeface="Arial"/>
              <a:buNone/>
            </a:pPr>
            <a:fld id="{00000000-1234-1234-1234-123412341234}" type="slidenum">
              <a:rPr b="0" i="0" lang="en-US" sz="800" u="none" cap="none" strike="noStrike">
                <a:solidFill>
                  <a:srgbClr val="898989"/>
                </a:solidFill>
                <a:latin typeface="Arial"/>
                <a:ea typeface="Arial"/>
                <a:cs typeface="Arial"/>
                <a:sym typeface="Arial"/>
              </a:rPr>
              <a:t>‹#›</a:t>
            </a:fld>
            <a:endParaRPr b="0" i="0" sz="800" u="none" cap="none" strike="noStrike">
              <a:solidFill>
                <a:srgbClr val="898989"/>
              </a:solidFill>
              <a:latin typeface="Arial"/>
              <a:ea typeface="Arial"/>
              <a:cs typeface="Arial"/>
              <a:sym typeface="Arial"/>
            </a:endParaRPr>
          </a:p>
        </p:txBody>
      </p:sp>
      <p:pic>
        <p:nvPicPr>
          <p:cNvPr id="128" name="Google Shape;128;p2"/>
          <p:cNvPicPr preferRelativeResize="0"/>
          <p:nvPr/>
        </p:nvPicPr>
        <p:blipFill rotWithShape="1">
          <a:blip r:embed="rId3">
            <a:alphaModFix/>
          </a:blip>
          <a:srcRect b="0" l="0" r="0" t="0"/>
          <a:stretch/>
        </p:blipFill>
        <p:spPr>
          <a:xfrm>
            <a:off x="7978552" y="6277424"/>
            <a:ext cx="2297963" cy="474998"/>
          </a:xfrm>
          <a:prstGeom prst="rect">
            <a:avLst/>
          </a:prstGeom>
          <a:noFill/>
          <a:ln>
            <a:noFill/>
          </a:ln>
        </p:spPr>
      </p:pic>
      <p:pic>
        <p:nvPicPr>
          <p:cNvPr descr="A person in a blue shirt&#10;&#10;Description automatically generated" id="129" name="Google Shape;129;p2"/>
          <p:cNvPicPr preferRelativeResize="0"/>
          <p:nvPr/>
        </p:nvPicPr>
        <p:blipFill rotWithShape="1">
          <a:blip r:embed="rId4">
            <a:alphaModFix/>
          </a:blip>
          <a:srcRect b="0" l="9561" r="7867" t="5475"/>
          <a:stretch/>
        </p:blipFill>
        <p:spPr>
          <a:xfrm>
            <a:off x="7356359" y="1733388"/>
            <a:ext cx="2319602" cy="26901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130" name="Google Shape;130;p2"/>
          <p:cNvSpPr txBox="1"/>
          <p:nvPr/>
        </p:nvSpPr>
        <p:spPr>
          <a:xfrm>
            <a:off x="7356359" y="4833050"/>
            <a:ext cx="3368468"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17173"/>
              </a:buClr>
              <a:buSzPts val="1400"/>
              <a:buFont typeface="Arial"/>
              <a:buNone/>
            </a:pPr>
            <a:r>
              <a:rPr b="1" i="0" lang="en-US" sz="1400" u="none" cap="none" strike="noStrike">
                <a:solidFill>
                  <a:srgbClr val="717173"/>
                </a:solidFill>
                <a:latin typeface="Arial"/>
                <a:ea typeface="Arial"/>
                <a:cs typeface="Arial"/>
                <a:sym typeface="Arial"/>
              </a:rPr>
              <a:t>Tiffany Robinson</a:t>
            </a:r>
            <a:r>
              <a:rPr b="0" i="0" lang="en-US" sz="1400" u="none" cap="none" strike="noStrike">
                <a:solidFill>
                  <a:srgbClr val="717173"/>
                </a:solidFill>
                <a:latin typeface="Arial"/>
                <a:ea typeface="Arial"/>
                <a:cs typeface="Arial"/>
                <a:sym typeface="Arial"/>
              </a:rPr>
              <a:t>, BSW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Training Specialist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ComForCare Franchise Systems, LLC</a:t>
            </a:r>
            <a:endParaRPr b="0" i="0" sz="1400" u="none" cap="none" strike="noStrike">
              <a:solidFill>
                <a:srgbClr val="000000"/>
              </a:solidFill>
              <a:latin typeface="Arial"/>
              <a:ea typeface="Arial"/>
              <a:cs typeface="Arial"/>
              <a:sym typeface="Arial"/>
            </a:endParaRPr>
          </a:p>
        </p:txBody>
      </p:sp>
      <p:sp>
        <p:nvSpPr>
          <p:cNvPr id="131" name="Google Shape;131;p2"/>
          <p:cNvSpPr txBox="1"/>
          <p:nvPr/>
        </p:nvSpPr>
        <p:spPr>
          <a:xfrm>
            <a:off x="1467173" y="4970786"/>
            <a:ext cx="3170656"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17173"/>
              </a:buClr>
              <a:buSzPts val="1400"/>
              <a:buFont typeface="Arial"/>
              <a:buNone/>
            </a:pPr>
            <a:r>
              <a:rPr b="1" i="0" lang="en-US" sz="1400" u="none" cap="none" strike="noStrike">
                <a:solidFill>
                  <a:srgbClr val="717173"/>
                </a:solidFill>
                <a:latin typeface="Arial"/>
                <a:ea typeface="Arial"/>
                <a:cs typeface="Arial"/>
                <a:sym typeface="Arial"/>
              </a:rPr>
              <a:t>Colleen Toebe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Vice President of Clinical Services</a:t>
            </a:r>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Pathway Health</a:t>
            </a:r>
            <a:endParaRPr b="0" i="0" sz="1400" u="none" cap="none" strike="noStrike">
              <a:solidFill>
                <a:srgbClr val="000000"/>
              </a:solidFill>
              <a:latin typeface="Arial"/>
              <a:ea typeface="Arial"/>
              <a:cs typeface="Arial"/>
              <a:sym typeface="Arial"/>
            </a:endParaRPr>
          </a:p>
        </p:txBody>
      </p:sp>
      <p:pic>
        <p:nvPicPr>
          <p:cNvPr id="132" name="Google Shape;132;p2"/>
          <p:cNvPicPr preferRelativeResize="0"/>
          <p:nvPr/>
        </p:nvPicPr>
        <p:blipFill rotWithShape="1">
          <a:blip r:embed="rId5">
            <a:alphaModFix/>
          </a:blip>
          <a:srcRect b="0" l="297" r="297" t="0"/>
          <a:stretch/>
        </p:blipFill>
        <p:spPr>
          <a:xfrm>
            <a:off x="1662643" y="1733388"/>
            <a:ext cx="2188564" cy="29355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sp>
        <p:nvSpPr>
          <p:cNvPr id="283" name="Google Shape;283;p20"/>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English as a Second Language </a:t>
            </a:r>
            <a:endParaRPr/>
          </a:p>
        </p:txBody>
      </p:sp>
      <p:sp>
        <p:nvSpPr>
          <p:cNvPr id="284" name="Google Shape;284;p20"/>
          <p:cNvSpPr txBox="1"/>
          <p:nvPr>
            <p:ph idx="1" type="body"/>
          </p:nvPr>
        </p:nvSpPr>
        <p:spPr>
          <a:xfrm>
            <a:off x="838200" y="1485995"/>
            <a:ext cx="516255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Clear, simple and culturally sensitive communication </a:t>
            </a:r>
            <a:endParaRPr/>
          </a:p>
          <a:p>
            <a:pPr indent="-406400" lvl="0" marL="457200" rtl="0" algn="l">
              <a:lnSpc>
                <a:spcPct val="90000"/>
              </a:lnSpc>
              <a:spcBef>
                <a:spcPts val="1000"/>
              </a:spcBef>
              <a:spcAft>
                <a:spcPts val="0"/>
              </a:spcAft>
              <a:buSzPts val="2800"/>
              <a:buChar char="•"/>
            </a:pPr>
            <a:r>
              <a:rPr lang="en-US"/>
              <a:t>Incorporate interpreters and bilingual resources </a:t>
            </a:r>
            <a:endParaRPr/>
          </a:p>
          <a:p>
            <a:pPr indent="-406400" lvl="0" marL="457200" rtl="0" algn="l">
              <a:lnSpc>
                <a:spcPct val="90000"/>
              </a:lnSpc>
              <a:spcBef>
                <a:spcPts val="1000"/>
              </a:spcBef>
              <a:spcAft>
                <a:spcPts val="0"/>
              </a:spcAft>
              <a:buSzPts val="2800"/>
              <a:buChar char="•"/>
            </a:pPr>
            <a:r>
              <a:rPr lang="en-US"/>
              <a:t>Visual, hands-on  teaching methods </a:t>
            </a:r>
            <a:endParaRPr/>
          </a:p>
          <a:p>
            <a:pPr indent="-406400" lvl="0" marL="457200" rtl="0" algn="l">
              <a:lnSpc>
                <a:spcPct val="90000"/>
              </a:lnSpc>
              <a:spcBef>
                <a:spcPts val="1000"/>
              </a:spcBef>
              <a:spcAft>
                <a:spcPts val="0"/>
              </a:spcAft>
              <a:buSzPts val="2800"/>
              <a:buChar char="•"/>
            </a:pPr>
            <a:r>
              <a:rPr lang="en-US"/>
              <a:t>Build trust through respect, patience and cultural awareness</a:t>
            </a:r>
            <a:endParaRPr/>
          </a:p>
        </p:txBody>
      </p:sp>
      <p:sp>
        <p:nvSpPr>
          <p:cNvPr id="285" name="Google Shape;285;p20"/>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600"/>
              </a:spcAft>
              <a:buSzPts val="1200"/>
              <a:buNone/>
            </a:pPr>
            <a:fld id="{00000000-1234-1234-1234-123412341234}" type="slidenum">
              <a:rPr lang="en-US"/>
              <a:t>‹#›</a:t>
            </a:fld>
            <a:endParaRPr/>
          </a:p>
        </p:txBody>
      </p:sp>
      <p:pic>
        <p:nvPicPr>
          <p:cNvPr id="286" name="Google Shape;286;p20"/>
          <p:cNvPicPr preferRelativeResize="0"/>
          <p:nvPr/>
        </p:nvPicPr>
        <p:blipFill rotWithShape="1">
          <a:blip r:embed="rId3">
            <a:alphaModFix/>
          </a:blip>
          <a:srcRect b="1" l="1362" r="43612" t="0"/>
          <a:stretch/>
        </p:blipFill>
        <p:spPr>
          <a:xfrm>
            <a:off x="6191250" y="1485995"/>
            <a:ext cx="5162550" cy="469096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1" name="Shape 291"/>
        <p:cNvGrpSpPr/>
        <p:nvPr/>
      </p:nvGrpSpPr>
      <p:grpSpPr>
        <a:xfrm>
          <a:off x="0" y="0"/>
          <a:ext cx="0" cy="0"/>
          <a:chOff x="0" y="0"/>
          <a:chExt cx="0" cy="0"/>
        </a:xfrm>
      </p:grpSpPr>
      <p:sp>
        <p:nvSpPr>
          <p:cNvPr id="292" name="Google Shape;292;p21"/>
          <p:cNvSpPr txBox="1"/>
          <p:nvPr>
            <p:ph type="ctrTitle"/>
          </p:nvPr>
        </p:nvSpPr>
        <p:spPr>
          <a:xfrm>
            <a:off x="400565" y="3793523"/>
            <a:ext cx="11791434" cy="77053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Arial"/>
              <a:buNone/>
            </a:pPr>
            <a:r>
              <a:rPr lang="en-US"/>
              <a:t>Proactive – INTERACT</a:t>
            </a:r>
            <a:endParaRPr/>
          </a:p>
        </p:txBody>
      </p:sp>
      <p:sp>
        <p:nvSpPr>
          <p:cNvPr id="293" name="Google Shape;293;p21"/>
          <p:cNvSpPr txBox="1"/>
          <p:nvPr>
            <p:ph idx="1" type="subTitle"/>
          </p:nvPr>
        </p:nvSpPr>
        <p:spPr>
          <a:xfrm>
            <a:off x="400565" y="4700588"/>
            <a:ext cx="11791434" cy="637531"/>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rgbClr val="75777B"/>
              </a:buClr>
              <a:buSzPts val="2400"/>
              <a:buNone/>
            </a:pPr>
            <a:r>
              <a:rPr lang="en-US"/>
              <a:t>Readmissions   Proactive </a:t>
            </a:r>
            <a:endParaRPr/>
          </a:p>
        </p:txBody>
      </p:sp>
      <p:sp>
        <p:nvSpPr>
          <p:cNvPr id="294" name="Google Shape;294;p21"/>
          <p:cNvSpPr txBox="1"/>
          <p:nvPr>
            <p:ph idx="11" type="ftr"/>
          </p:nvPr>
        </p:nvSpPr>
        <p:spPr>
          <a:xfrm>
            <a:off x="2857643" y="6335583"/>
            <a:ext cx="7695027"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cxnSp>
        <p:nvCxnSpPr>
          <p:cNvPr id="295" name="Google Shape;295;p21"/>
          <p:cNvCxnSpPr/>
          <p:nvPr/>
        </p:nvCxnSpPr>
        <p:spPr>
          <a:xfrm>
            <a:off x="2514600" y="4700588"/>
            <a:ext cx="0" cy="350383"/>
          </a:xfrm>
          <a:prstGeom prst="straightConnector1">
            <a:avLst/>
          </a:prstGeom>
          <a:noFill/>
          <a:ln cap="flat" cmpd="sng" w="9525">
            <a:solidFill>
              <a:srgbClr val="115D81"/>
            </a:solidFill>
            <a:prstDash val="solid"/>
            <a:round/>
            <a:headEnd len="sm" w="sm" type="none"/>
            <a:tailEnd len="sm" w="sm" type="none"/>
          </a:ln>
        </p:spPr>
      </p:cxnSp>
      <p:pic>
        <p:nvPicPr>
          <p:cNvPr id="296" name="Google Shape;296;p21"/>
          <p:cNvPicPr preferRelativeResize="0"/>
          <p:nvPr/>
        </p:nvPicPr>
        <p:blipFill rotWithShape="1">
          <a:blip r:embed="rId3">
            <a:alphaModFix/>
          </a:blip>
          <a:srcRect b="0" l="0" r="0" t="0"/>
          <a:stretch/>
        </p:blipFill>
        <p:spPr>
          <a:xfrm>
            <a:off x="4969484" y="4850758"/>
            <a:ext cx="2383815" cy="1284612"/>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22"/>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pic>
        <p:nvPicPr>
          <p:cNvPr id="303" name="Google Shape;303;p22"/>
          <p:cNvPicPr preferRelativeResize="0"/>
          <p:nvPr/>
        </p:nvPicPr>
        <p:blipFill rotWithShape="1">
          <a:blip r:embed="rId3">
            <a:alphaModFix/>
          </a:blip>
          <a:srcRect b="0" l="0" r="0" t="0"/>
          <a:stretch/>
        </p:blipFill>
        <p:spPr>
          <a:xfrm>
            <a:off x="152400" y="2810667"/>
            <a:ext cx="2352678" cy="1236665"/>
          </a:xfrm>
          <a:prstGeom prst="rect">
            <a:avLst/>
          </a:prstGeom>
          <a:noFill/>
          <a:ln>
            <a:noFill/>
          </a:ln>
        </p:spPr>
      </p:pic>
      <p:grpSp>
        <p:nvGrpSpPr>
          <p:cNvPr id="304" name="Google Shape;304;p22"/>
          <p:cNvGrpSpPr/>
          <p:nvPr/>
        </p:nvGrpSpPr>
        <p:grpSpPr>
          <a:xfrm>
            <a:off x="3023755" y="339768"/>
            <a:ext cx="6754088" cy="6003317"/>
            <a:chOff x="2033155" y="1890"/>
            <a:chExt cx="6754088" cy="6003317"/>
          </a:xfrm>
        </p:grpSpPr>
        <p:sp>
          <p:nvSpPr>
            <p:cNvPr id="305" name="Google Shape;305;p22"/>
            <p:cNvSpPr/>
            <p:nvPr/>
          </p:nvSpPr>
          <p:spPr>
            <a:xfrm>
              <a:off x="4337670" y="1890"/>
              <a:ext cx="2145059" cy="1394288"/>
            </a:xfrm>
            <a:prstGeom prst="roundRect">
              <a:avLst>
                <a:gd fmla="val 16667" name="adj"/>
              </a:avLst>
            </a:prstGeom>
            <a:gradFill>
              <a:gsLst>
                <a:gs pos="0">
                  <a:srgbClr val="FF6815"/>
                </a:gs>
                <a:gs pos="100000">
                  <a:srgbClr val="FFA076"/>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6" name="Google Shape;306;p22"/>
            <p:cNvSpPr txBox="1"/>
            <p:nvPr/>
          </p:nvSpPr>
          <p:spPr>
            <a:xfrm>
              <a:off x="4405734" y="69954"/>
              <a:ext cx="2008931" cy="1258160"/>
            </a:xfrm>
            <a:prstGeom prst="rect">
              <a:avLst/>
            </a:prstGeom>
            <a:noFill/>
            <a:ln>
              <a:noFill/>
            </a:ln>
          </p:spPr>
          <p:txBody>
            <a:bodyPr anchorCtr="0" anchor="t"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Acronym</a:t>
              </a:r>
              <a:endParaRPr/>
            </a:p>
            <a:p>
              <a:pPr indent="-171450" lvl="1" marL="171450" marR="0" rtl="0" algn="ctr">
                <a:lnSpc>
                  <a:spcPct val="90000"/>
                </a:lnSpc>
                <a:spcBef>
                  <a:spcPts val="630"/>
                </a:spcBef>
                <a:spcAft>
                  <a:spcPts val="0"/>
                </a:spcAft>
                <a:buClr>
                  <a:srgbClr val="000000"/>
                </a:buClr>
                <a:buSzPts val="1800"/>
                <a:buFont typeface="Arial"/>
                <a:buChar char="•"/>
              </a:pPr>
              <a:r>
                <a:rPr b="0" i="0" lang="en-US" sz="1800" u="none" cap="none" strike="noStrike">
                  <a:solidFill>
                    <a:schemeClr val="lt1"/>
                  </a:solidFill>
                  <a:latin typeface="Arial"/>
                  <a:ea typeface="Arial"/>
                  <a:cs typeface="Arial"/>
                  <a:sym typeface="Arial"/>
                </a:rPr>
                <a:t>(Interventions to Reduce Acute Care Transfers)</a:t>
              </a:r>
              <a:endParaRPr/>
            </a:p>
          </p:txBody>
        </p:sp>
        <p:sp>
          <p:nvSpPr>
            <p:cNvPr id="307" name="Google Shape;307;p22"/>
            <p:cNvSpPr/>
            <p:nvPr/>
          </p:nvSpPr>
          <p:spPr>
            <a:xfrm>
              <a:off x="3105685" y="699035"/>
              <a:ext cx="4609028" cy="4609028"/>
            </a:xfrm>
            <a:custGeom>
              <a:rect b="b" l="l" r="r" t="t"/>
              <a:pathLst>
                <a:path extrusionOk="0" h="120000" w="120000">
                  <a:moveTo>
                    <a:pt x="95641" y="11733"/>
                  </a:moveTo>
                  <a:cubicBezTo>
                    <a:pt x="103327" y="17408"/>
                    <a:pt x="109546" y="24837"/>
                    <a:pt x="113782" y="33401"/>
                  </a:cubicBezTo>
                </a:path>
              </a:pathLst>
            </a:custGeom>
            <a:noFill/>
            <a:ln cap="flat" cmpd="sng" w="9525">
              <a:solidFill>
                <a:srgbClr val="E97131"/>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22"/>
            <p:cNvSpPr/>
            <p:nvPr/>
          </p:nvSpPr>
          <p:spPr>
            <a:xfrm>
              <a:off x="6642184" y="2306405"/>
              <a:ext cx="2145059" cy="1394288"/>
            </a:xfrm>
            <a:prstGeom prst="roundRect">
              <a:avLst>
                <a:gd fmla="val 16667" name="adj"/>
              </a:avLst>
            </a:prstGeom>
            <a:gradFill>
              <a:gsLst>
                <a:gs pos="0">
                  <a:srgbClr val="E1D404"/>
                </a:gs>
                <a:gs pos="100000">
                  <a:srgbClr val="FFFF86"/>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22"/>
            <p:cNvSpPr txBox="1"/>
            <p:nvPr/>
          </p:nvSpPr>
          <p:spPr>
            <a:xfrm>
              <a:off x="6710248" y="2374469"/>
              <a:ext cx="2008931" cy="1258160"/>
            </a:xfrm>
            <a:prstGeom prst="rect">
              <a:avLst/>
            </a:prstGeom>
            <a:noFill/>
            <a:ln>
              <a:noFill/>
            </a:ln>
          </p:spPr>
          <p:txBody>
            <a:bodyPr anchorCtr="0" anchor="ctr" bIns="68575" lIns="68575" spcFirstLastPara="1" rIns="68575" wrap="square" tIns="68575">
              <a:noAutofit/>
            </a:bodyPr>
            <a:lstStyle/>
            <a:p>
              <a:pPr indent="0" lvl="0" marL="0" marR="0" rtl="0" algn="ctr">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Quality Improvement Program </a:t>
              </a:r>
              <a:endParaRPr/>
            </a:p>
          </p:txBody>
        </p:sp>
        <p:sp>
          <p:nvSpPr>
            <p:cNvPr id="310" name="Google Shape;310;p22"/>
            <p:cNvSpPr/>
            <p:nvPr/>
          </p:nvSpPr>
          <p:spPr>
            <a:xfrm>
              <a:off x="3105685" y="699035"/>
              <a:ext cx="4609028" cy="4609028"/>
            </a:xfrm>
            <a:custGeom>
              <a:rect b="b" l="l" r="r" t="t"/>
              <a:pathLst>
                <a:path extrusionOk="0" h="120000" w="120000">
                  <a:moveTo>
                    <a:pt x="113782" y="86599"/>
                  </a:moveTo>
                  <a:cubicBezTo>
                    <a:pt x="109547" y="95163"/>
                    <a:pt x="103327" y="102592"/>
                    <a:pt x="95641" y="108267"/>
                  </a:cubicBezTo>
                </a:path>
              </a:pathLst>
            </a:custGeom>
            <a:noFill/>
            <a:ln cap="flat" cmpd="sng" w="9525">
              <a:solidFill>
                <a:srgbClr val="C8BE1E"/>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1" name="Google Shape;311;p22"/>
            <p:cNvSpPr/>
            <p:nvPr/>
          </p:nvSpPr>
          <p:spPr>
            <a:xfrm>
              <a:off x="4337670" y="4610919"/>
              <a:ext cx="2145059" cy="1394288"/>
            </a:xfrm>
            <a:prstGeom prst="roundRect">
              <a:avLst>
                <a:gd fmla="val 16667" name="adj"/>
              </a:avLst>
            </a:prstGeom>
            <a:gradFill>
              <a:gsLst>
                <a:gs pos="0">
                  <a:srgbClr val="53A90A"/>
                </a:gs>
                <a:gs pos="100000">
                  <a:srgbClr val="B2F19D"/>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2" name="Google Shape;312;p22"/>
            <p:cNvSpPr txBox="1"/>
            <p:nvPr/>
          </p:nvSpPr>
          <p:spPr>
            <a:xfrm>
              <a:off x="4405734" y="4678983"/>
              <a:ext cx="2008931" cy="125816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Focus</a:t>
              </a:r>
              <a:endParaRPr/>
            </a:p>
            <a:p>
              <a:pPr indent="-171450" lvl="1" marL="171450" marR="0" rtl="0" algn="l">
                <a:lnSpc>
                  <a:spcPct val="90000"/>
                </a:lnSpc>
                <a:spcBef>
                  <a:spcPts val="630"/>
                </a:spcBef>
                <a:spcAft>
                  <a:spcPts val="0"/>
                </a:spcAft>
                <a:buClr>
                  <a:srgbClr val="000000"/>
                </a:buClr>
                <a:buSzPts val="1800"/>
                <a:buFont typeface="Arial"/>
                <a:buChar char="•"/>
              </a:pPr>
              <a:r>
                <a:rPr b="0" i="0" lang="en-US" sz="1800" u="none" cap="none" strike="noStrike">
                  <a:solidFill>
                    <a:schemeClr val="lt1"/>
                  </a:solidFill>
                  <a:latin typeface="Arial"/>
                  <a:ea typeface="Arial"/>
                  <a:cs typeface="Arial"/>
                  <a:sym typeface="Arial"/>
                </a:rPr>
                <a:t>Management of acute change in resident condition</a:t>
              </a:r>
              <a:endParaRPr/>
            </a:p>
          </p:txBody>
        </p:sp>
        <p:sp>
          <p:nvSpPr>
            <p:cNvPr id="313" name="Google Shape;313;p22"/>
            <p:cNvSpPr/>
            <p:nvPr/>
          </p:nvSpPr>
          <p:spPr>
            <a:xfrm>
              <a:off x="3105685" y="699035"/>
              <a:ext cx="4609028" cy="4609028"/>
            </a:xfrm>
            <a:custGeom>
              <a:rect b="b" l="l" r="r" t="t"/>
              <a:pathLst>
                <a:path extrusionOk="0" h="120000" w="120000">
                  <a:moveTo>
                    <a:pt x="24359" y="108267"/>
                  </a:moveTo>
                  <a:cubicBezTo>
                    <a:pt x="16673" y="102592"/>
                    <a:pt x="10454" y="95163"/>
                    <a:pt x="6218" y="86599"/>
                  </a:cubicBezTo>
                </a:path>
              </a:pathLst>
            </a:custGeom>
            <a:noFill/>
            <a:ln cap="flat" cmpd="sng" w="9525">
              <a:solidFill>
                <a:srgbClr val="55971D"/>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4" name="Google Shape;314;p22"/>
            <p:cNvSpPr/>
            <p:nvPr/>
          </p:nvSpPr>
          <p:spPr>
            <a:xfrm>
              <a:off x="2033155" y="2306405"/>
              <a:ext cx="2145059" cy="1394288"/>
            </a:xfrm>
            <a:prstGeom prst="roundRect">
              <a:avLst>
                <a:gd fmla="val 16667" name="adj"/>
              </a:avLst>
            </a:prstGeom>
            <a:gradFill>
              <a:gsLst>
                <a:gs pos="0">
                  <a:srgbClr val="0B751A"/>
                </a:gs>
                <a:gs pos="100000">
                  <a:srgbClr val="ADD3AD"/>
                </a:gs>
              </a:gsLst>
              <a:lin ang="16200000" scaled="0"/>
            </a:gradFill>
            <a:ln>
              <a:noFill/>
            </a:ln>
            <a:effectLst>
              <a:outerShdw blurRad="40000" rotWithShape="0" dir="5400000" dist="23000">
                <a:srgbClr val="000000">
                  <a:alpha val="34901"/>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5" name="Google Shape;315;p22"/>
            <p:cNvSpPr txBox="1"/>
            <p:nvPr/>
          </p:nvSpPr>
          <p:spPr>
            <a:xfrm>
              <a:off x="2101219" y="2374469"/>
              <a:ext cx="2008931" cy="1258160"/>
            </a:xfrm>
            <a:prstGeom prst="rect">
              <a:avLst/>
            </a:prstGeom>
            <a:noFill/>
            <a:ln>
              <a:noFill/>
            </a:ln>
          </p:spPr>
          <p:txBody>
            <a:bodyPr anchorCtr="0" anchor="t" bIns="68575" lIns="68575" spcFirstLastPara="1" rIns="68575" wrap="square" tIns="68575">
              <a:noAutofit/>
            </a:bodyPr>
            <a:lstStyle/>
            <a:p>
              <a:pPr indent="0" lvl="0" marL="0" marR="0" rtl="0" algn="l">
                <a:lnSpc>
                  <a:spcPct val="90000"/>
                </a:lnSpc>
                <a:spcBef>
                  <a:spcPts val="0"/>
                </a:spcBef>
                <a:spcAft>
                  <a:spcPts val="0"/>
                </a:spcAft>
                <a:buClr>
                  <a:srgbClr val="000000"/>
                </a:buClr>
                <a:buSzPts val="1800"/>
                <a:buFont typeface="Arial"/>
                <a:buNone/>
              </a:pPr>
              <a:r>
                <a:rPr b="0" i="0" lang="en-US" sz="1800" u="none" cap="none" strike="noStrike">
                  <a:solidFill>
                    <a:schemeClr val="lt1"/>
                  </a:solidFill>
                  <a:latin typeface="Arial"/>
                  <a:ea typeface="Arial"/>
                  <a:cs typeface="Arial"/>
                  <a:sym typeface="Arial"/>
                </a:rPr>
                <a:t>Includes</a:t>
              </a:r>
              <a:endParaRPr/>
            </a:p>
            <a:p>
              <a:pPr indent="-171450" lvl="1" marL="171450" marR="0" rtl="0" algn="l">
                <a:lnSpc>
                  <a:spcPct val="90000"/>
                </a:lnSpc>
                <a:spcBef>
                  <a:spcPts val="630"/>
                </a:spcBef>
                <a:spcAft>
                  <a:spcPts val="0"/>
                </a:spcAft>
                <a:buClr>
                  <a:srgbClr val="000000"/>
                </a:buClr>
                <a:buSzPts val="1800"/>
                <a:buFont typeface="Arial"/>
                <a:buChar char="•"/>
              </a:pPr>
              <a:r>
                <a:rPr b="0" i="0" lang="en-US" sz="1800" u="none" cap="none" strike="noStrike">
                  <a:solidFill>
                    <a:schemeClr val="lt1"/>
                  </a:solidFill>
                  <a:latin typeface="Arial"/>
                  <a:ea typeface="Arial"/>
                  <a:cs typeface="Arial"/>
                  <a:sym typeface="Arial"/>
                </a:rPr>
                <a:t>Clinical tools</a:t>
              </a:r>
              <a:endParaRPr/>
            </a:p>
            <a:p>
              <a:pPr indent="-171450" lvl="1" marL="171450" marR="0" rtl="0" algn="l">
                <a:lnSpc>
                  <a:spcPct val="90000"/>
                </a:lnSpc>
                <a:spcBef>
                  <a:spcPts val="270"/>
                </a:spcBef>
                <a:spcAft>
                  <a:spcPts val="0"/>
                </a:spcAft>
                <a:buClr>
                  <a:srgbClr val="000000"/>
                </a:buClr>
                <a:buSzPts val="1800"/>
                <a:buFont typeface="Arial"/>
                <a:buChar char="•"/>
              </a:pPr>
              <a:r>
                <a:rPr b="0" i="0" lang="en-US" sz="1800" u="none" cap="none" strike="noStrike">
                  <a:solidFill>
                    <a:schemeClr val="lt1"/>
                  </a:solidFill>
                  <a:latin typeface="Arial"/>
                  <a:ea typeface="Arial"/>
                  <a:cs typeface="Arial"/>
                  <a:sym typeface="Arial"/>
                </a:rPr>
                <a:t>Educational Tools</a:t>
              </a:r>
              <a:endParaRPr/>
            </a:p>
            <a:p>
              <a:pPr indent="-171450" lvl="1" marL="171450" marR="0" rtl="0" algn="l">
                <a:lnSpc>
                  <a:spcPct val="90000"/>
                </a:lnSpc>
                <a:spcBef>
                  <a:spcPts val="270"/>
                </a:spcBef>
                <a:spcAft>
                  <a:spcPts val="0"/>
                </a:spcAft>
                <a:buClr>
                  <a:srgbClr val="000000"/>
                </a:buClr>
                <a:buSzPts val="1800"/>
                <a:buFont typeface="Arial"/>
                <a:buChar char="•"/>
              </a:pPr>
              <a:r>
                <a:rPr b="0" i="0" lang="en-US" sz="1800" u="none" cap="none" strike="noStrike">
                  <a:solidFill>
                    <a:schemeClr val="lt1"/>
                  </a:solidFill>
                  <a:latin typeface="Arial"/>
                  <a:ea typeface="Arial"/>
                  <a:cs typeface="Arial"/>
                  <a:sym typeface="Arial"/>
                </a:rPr>
                <a:t>Strategies </a:t>
              </a:r>
              <a:endParaRPr/>
            </a:p>
          </p:txBody>
        </p:sp>
        <p:sp>
          <p:nvSpPr>
            <p:cNvPr id="316" name="Google Shape;316;p22"/>
            <p:cNvSpPr/>
            <p:nvPr/>
          </p:nvSpPr>
          <p:spPr>
            <a:xfrm>
              <a:off x="3105685" y="699035"/>
              <a:ext cx="4609028" cy="4609028"/>
            </a:xfrm>
            <a:custGeom>
              <a:rect b="b" l="l" r="r" t="t"/>
              <a:pathLst>
                <a:path extrusionOk="0" h="120000" w="120000">
                  <a:moveTo>
                    <a:pt x="6218" y="33401"/>
                  </a:moveTo>
                  <a:cubicBezTo>
                    <a:pt x="10453" y="24837"/>
                    <a:pt x="16673" y="17408"/>
                    <a:pt x="24359" y="11733"/>
                  </a:cubicBezTo>
                </a:path>
              </a:pathLst>
            </a:custGeom>
            <a:noFill/>
            <a:ln cap="flat" cmpd="sng" w="9525">
              <a:solidFill>
                <a:srgbClr val="186923"/>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p23"/>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INTERACT</a:t>
            </a:r>
            <a:endParaRPr/>
          </a:p>
        </p:txBody>
      </p:sp>
      <p:sp>
        <p:nvSpPr>
          <p:cNvPr id="323" name="Google Shape;323;p23"/>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324" name="Google Shape;324;p23"/>
          <p:cNvSpPr txBox="1"/>
          <p:nvPr>
            <p:ph idx="1" type="body"/>
          </p:nvPr>
        </p:nvSpPr>
        <p:spPr>
          <a:xfrm>
            <a:off x="838200" y="1485995"/>
            <a:ext cx="1051560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solidFill>
                  <a:srgbClr val="030910"/>
                </a:solidFill>
              </a:rPr>
              <a:t>Is not a “tool” </a:t>
            </a:r>
            <a:endParaRPr/>
          </a:p>
          <a:p>
            <a:pPr indent="-406400" lvl="0" marL="457200" rtl="0" algn="l">
              <a:lnSpc>
                <a:spcPct val="90000"/>
              </a:lnSpc>
              <a:spcBef>
                <a:spcPts val="1000"/>
              </a:spcBef>
              <a:spcAft>
                <a:spcPts val="0"/>
              </a:spcAft>
              <a:buSzPts val="2800"/>
              <a:buChar char="•"/>
            </a:pPr>
            <a:r>
              <a:rPr lang="en-US">
                <a:solidFill>
                  <a:srgbClr val="030910"/>
                </a:solidFill>
              </a:rPr>
              <a:t>Is no longer a “toolkit”</a:t>
            </a:r>
            <a:endParaRPr/>
          </a:p>
          <a:p>
            <a:pPr indent="-406400" lvl="0" marL="457200" rtl="0" algn="l">
              <a:lnSpc>
                <a:spcPct val="90000"/>
              </a:lnSpc>
              <a:spcBef>
                <a:spcPts val="1000"/>
              </a:spcBef>
              <a:spcAft>
                <a:spcPts val="0"/>
              </a:spcAft>
              <a:buSzPts val="2800"/>
              <a:buChar char="•"/>
            </a:pPr>
            <a:r>
              <a:rPr lang="en-US">
                <a:solidFill>
                  <a:srgbClr val="030910"/>
                </a:solidFill>
              </a:rPr>
              <a:t>INTERACT 4.5 - All other versions are not supported </a:t>
            </a:r>
            <a:endParaRPr/>
          </a:p>
          <a:p>
            <a:pPr indent="-406400" lvl="0" marL="457200" rtl="0" algn="l">
              <a:lnSpc>
                <a:spcPct val="90000"/>
              </a:lnSpc>
              <a:spcBef>
                <a:spcPts val="1000"/>
              </a:spcBef>
              <a:spcAft>
                <a:spcPts val="0"/>
              </a:spcAft>
              <a:buSzPts val="2800"/>
              <a:buChar char="•"/>
            </a:pPr>
            <a:r>
              <a:rPr lang="en-US">
                <a:solidFill>
                  <a:srgbClr val="030910"/>
                </a:solidFill>
              </a:rPr>
              <a:t>INTERACT </a:t>
            </a:r>
            <a:r>
              <a:rPr b="1" lang="en-US">
                <a:solidFill>
                  <a:srgbClr val="030910"/>
                </a:solidFill>
              </a:rPr>
              <a:t>IS</a:t>
            </a:r>
            <a:r>
              <a:rPr lang="en-US">
                <a:solidFill>
                  <a:srgbClr val="030910"/>
                </a:solidFill>
              </a:rPr>
              <a:t> a QI Program</a:t>
            </a:r>
            <a:endParaRPr/>
          </a:p>
        </p:txBody>
      </p:sp>
      <p:sp>
        <p:nvSpPr>
          <p:cNvPr id="325" name="Google Shape;325;p23"/>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326" name="Google Shape;326;p23"/>
          <p:cNvSpPr txBox="1"/>
          <p:nvPr/>
        </p:nvSpPr>
        <p:spPr>
          <a:xfrm>
            <a:off x="1219200" y="4191000"/>
            <a:ext cx="9753600" cy="1785104"/>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0" i="0" lang="en-US" sz="2200" u="none" cap="none" strike="noStrike">
                <a:solidFill>
                  <a:schemeClr val="dk1"/>
                </a:solidFill>
                <a:latin typeface="Arial"/>
                <a:ea typeface="Arial"/>
                <a:cs typeface="Arial"/>
                <a:sym typeface="Arial"/>
              </a:rPr>
              <a:t>The goal of  </a:t>
            </a:r>
            <a:r>
              <a:rPr b="0" i="0" lang="en-US" sz="2200" u="none" cap="none" strike="noStrike">
                <a:solidFill>
                  <a:srgbClr val="4F81BD"/>
                </a:solidFill>
                <a:latin typeface="Arial"/>
                <a:ea typeface="Arial"/>
                <a:cs typeface="Arial"/>
                <a:sym typeface="Arial"/>
              </a:rPr>
              <a:t>INTER</a:t>
            </a:r>
            <a:r>
              <a:rPr b="0" i="0" lang="en-US" sz="2200" u="none" cap="none" strike="noStrike">
                <a:solidFill>
                  <a:srgbClr val="FF0000"/>
                </a:solidFill>
                <a:latin typeface="Arial"/>
                <a:ea typeface="Arial"/>
                <a:cs typeface="Arial"/>
                <a:sym typeface="Arial"/>
              </a:rPr>
              <a:t>ACT</a:t>
            </a:r>
            <a:r>
              <a:rPr b="0" i="0" lang="en-US" sz="2200" u="none" cap="none" strike="noStrike">
                <a:solidFill>
                  <a:srgbClr val="595959"/>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is to improve care, not to prevent all hospital transfers</a:t>
            </a:r>
            <a:endParaRPr/>
          </a:p>
          <a:p>
            <a:pPr indent="0" lvl="0" marL="0" marR="0" rtl="0" algn="ctr">
              <a:lnSpc>
                <a:spcPct val="100000"/>
              </a:lnSpc>
              <a:spcBef>
                <a:spcPts val="0"/>
              </a:spcBef>
              <a:spcAft>
                <a:spcPts val="0"/>
              </a:spcAft>
              <a:buClr>
                <a:srgbClr val="000000"/>
              </a:buClr>
              <a:buSzPts val="2200"/>
              <a:buFont typeface="Arial"/>
              <a:buNone/>
            </a:pPr>
            <a:r>
              <a:t/>
            </a:r>
            <a:endParaRPr b="0" i="0" sz="2200" u="none" cap="none" strike="noStrike">
              <a:solidFill>
                <a:schemeClr val="dk1"/>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2200"/>
              <a:buFont typeface="Arial"/>
              <a:buNone/>
            </a:pPr>
            <a:r>
              <a:rPr b="0" i="0" lang="en-US" sz="2200" u="none" cap="none" strike="noStrike">
                <a:solidFill>
                  <a:schemeClr val="dk1"/>
                </a:solidFill>
                <a:latin typeface="Arial"/>
                <a:ea typeface="Arial"/>
                <a:cs typeface="Arial"/>
                <a:sym typeface="Arial"/>
              </a:rPr>
              <a:t>In fact, </a:t>
            </a:r>
            <a:r>
              <a:rPr b="0" i="0" lang="en-US" sz="2200" u="none" cap="none" strike="noStrike">
                <a:solidFill>
                  <a:srgbClr val="4F81BD"/>
                </a:solidFill>
                <a:latin typeface="Arial"/>
                <a:ea typeface="Arial"/>
                <a:cs typeface="Arial"/>
                <a:sym typeface="Arial"/>
              </a:rPr>
              <a:t>INTER</a:t>
            </a:r>
            <a:r>
              <a:rPr b="0" i="0" lang="en-US" sz="2200" u="none" cap="none" strike="noStrike">
                <a:solidFill>
                  <a:srgbClr val="FF0000"/>
                </a:solidFill>
                <a:latin typeface="Arial"/>
                <a:ea typeface="Arial"/>
                <a:cs typeface="Arial"/>
                <a:sym typeface="Arial"/>
              </a:rPr>
              <a:t>ACT</a:t>
            </a:r>
            <a:r>
              <a:rPr b="0" i="0" lang="en-US" sz="2200" u="none" cap="none" strike="noStrike">
                <a:solidFill>
                  <a:srgbClr val="595959"/>
                </a:solidFill>
                <a:latin typeface="Arial"/>
                <a:ea typeface="Arial"/>
                <a:cs typeface="Arial"/>
                <a:sym typeface="Arial"/>
              </a:rPr>
              <a:t> </a:t>
            </a:r>
            <a:r>
              <a:rPr b="0" i="0" lang="en-US" sz="2200" u="none" cap="none" strike="noStrike">
                <a:solidFill>
                  <a:schemeClr val="dk1"/>
                </a:solidFill>
                <a:latin typeface="Arial"/>
                <a:ea typeface="Arial"/>
                <a:cs typeface="Arial"/>
                <a:sym typeface="Arial"/>
              </a:rPr>
              <a:t>can help with more rapid transfer of residents who need hospital care</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1" name="Shape 331"/>
        <p:cNvGrpSpPr/>
        <p:nvPr/>
      </p:nvGrpSpPr>
      <p:grpSpPr>
        <a:xfrm>
          <a:off x="0" y="0"/>
          <a:ext cx="0" cy="0"/>
          <a:chOff x="0" y="0"/>
          <a:chExt cx="0" cy="0"/>
        </a:xfrm>
      </p:grpSpPr>
      <p:sp>
        <p:nvSpPr>
          <p:cNvPr id="332" name="Google Shape;332;p24"/>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333" name="Google Shape;333;p24"/>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grpSp>
        <p:nvGrpSpPr>
          <p:cNvPr id="334" name="Google Shape;334;p24"/>
          <p:cNvGrpSpPr/>
          <p:nvPr/>
        </p:nvGrpSpPr>
        <p:grpSpPr>
          <a:xfrm>
            <a:off x="2624517" y="1981200"/>
            <a:ext cx="6942966" cy="3962400"/>
            <a:chOff x="0" y="0"/>
            <a:chExt cx="3264" cy="1902"/>
          </a:xfrm>
        </p:grpSpPr>
        <p:grpSp>
          <p:nvGrpSpPr>
            <p:cNvPr id="335" name="Google Shape;335;p24"/>
            <p:cNvGrpSpPr/>
            <p:nvPr/>
          </p:nvGrpSpPr>
          <p:grpSpPr>
            <a:xfrm>
              <a:off x="0" y="0"/>
              <a:ext cx="3264" cy="1411"/>
              <a:chOff x="0" y="0"/>
              <a:chExt cx="3264" cy="1411"/>
            </a:xfrm>
          </p:grpSpPr>
          <p:grpSp>
            <p:nvGrpSpPr>
              <p:cNvPr id="336" name="Google Shape;336;p24"/>
              <p:cNvGrpSpPr/>
              <p:nvPr/>
            </p:nvGrpSpPr>
            <p:grpSpPr>
              <a:xfrm>
                <a:off x="0" y="0"/>
                <a:ext cx="3264" cy="318"/>
                <a:chOff x="0" y="0"/>
                <a:chExt cx="3264" cy="318"/>
              </a:xfrm>
            </p:grpSpPr>
            <p:sp>
              <p:nvSpPr>
                <p:cNvPr id="337" name="Google Shape;337;p24"/>
                <p:cNvSpPr/>
                <p:nvPr/>
              </p:nvSpPr>
              <p:spPr>
                <a:xfrm>
                  <a:off x="0" y="0"/>
                  <a:ext cx="3264" cy="318"/>
                </a:xfrm>
                <a:prstGeom prst="rect">
                  <a:avLst/>
                </a:prstGeom>
                <a:solidFill>
                  <a:srgbClr val="558ED5">
                    <a:alpha val="34509"/>
                  </a:srgbClr>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38" name="Google Shape;338;p24"/>
                <p:cNvSpPr/>
                <p:nvPr/>
              </p:nvSpPr>
              <p:spPr>
                <a:xfrm>
                  <a:off x="0" y="0"/>
                  <a:ext cx="3264" cy="312"/>
                </a:xfrm>
                <a:prstGeom prst="rect">
                  <a:avLst/>
                </a:prstGeom>
                <a:noFill/>
                <a:ln>
                  <a:noFill/>
                </a:ln>
              </p:spPr>
              <p:txBody>
                <a:bodyPr anchorCtr="0" anchor="ctr" bIns="0" lIns="0" spcFirstLastPara="1" rIns="40625" wrap="square" tIns="0">
                  <a:noAutofit/>
                </a:bodyPr>
                <a:lstStyle/>
                <a:p>
                  <a:pPr indent="0" lvl="0" marL="39688" marR="0" rtl="0" algn="ctr">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Advanced Care Planning Tools</a:t>
                  </a:r>
                  <a:endParaRPr/>
                </a:p>
              </p:txBody>
            </p:sp>
          </p:grpSp>
          <p:grpSp>
            <p:nvGrpSpPr>
              <p:cNvPr id="339" name="Google Shape;339;p24"/>
              <p:cNvGrpSpPr/>
              <p:nvPr/>
            </p:nvGrpSpPr>
            <p:grpSpPr>
              <a:xfrm>
                <a:off x="0" y="541"/>
                <a:ext cx="3264" cy="318"/>
                <a:chOff x="0" y="0"/>
                <a:chExt cx="3264" cy="318"/>
              </a:xfrm>
            </p:grpSpPr>
            <p:sp>
              <p:nvSpPr>
                <p:cNvPr id="340" name="Google Shape;340;p24"/>
                <p:cNvSpPr/>
                <p:nvPr/>
              </p:nvSpPr>
              <p:spPr>
                <a:xfrm>
                  <a:off x="0" y="0"/>
                  <a:ext cx="3264" cy="318"/>
                </a:xfrm>
                <a:prstGeom prst="rect">
                  <a:avLst/>
                </a:prstGeom>
                <a:solidFill>
                  <a:srgbClr val="558ED5">
                    <a:alpha val="34509"/>
                  </a:srgbClr>
                </a:solidFill>
                <a:ln cap="flat" cmpd="sng" w="9525">
                  <a:solidFill>
                    <a:schemeClr val="dk1"/>
                  </a:solidFill>
                  <a:prstDash val="solid"/>
                  <a:round/>
                  <a:headEnd len="sm" w="sm" type="none"/>
                  <a:tailEnd len="sm" w="sm" type="none"/>
                </a:ln>
              </p:spPr>
              <p:txBody>
                <a:bodyPr anchorCtr="0" anchor="t" bIns="0" lIns="0" spcFirstLastPara="1" rIns="0" wrap="square" tIns="0">
                  <a:noAutofit/>
                </a:bodyPr>
                <a:lstStyle/>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
              <p:nvSpPr>
                <p:cNvPr id="341" name="Google Shape;341;p24"/>
                <p:cNvSpPr/>
                <p:nvPr/>
              </p:nvSpPr>
              <p:spPr>
                <a:xfrm>
                  <a:off x="0" y="0"/>
                  <a:ext cx="3264" cy="312"/>
                </a:xfrm>
                <a:prstGeom prst="rect">
                  <a:avLst/>
                </a:prstGeom>
                <a:noFill/>
                <a:ln>
                  <a:noFill/>
                </a:ln>
              </p:spPr>
              <p:txBody>
                <a:bodyPr anchorCtr="0" anchor="ctr" bIns="0" lIns="0" spcFirstLastPara="1" rIns="40625" wrap="square" tIns="0">
                  <a:noAutofit/>
                </a:bodyPr>
                <a:lstStyle/>
                <a:p>
                  <a:pPr indent="0" lvl="0" marL="39688" marR="0" rtl="0" algn="ctr">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Communication Tools</a:t>
                  </a:r>
                  <a:endParaRPr/>
                </a:p>
              </p:txBody>
            </p:sp>
          </p:grpSp>
          <p:grpSp>
            <p:nvGrpSpPr>
              <p:cNvPr id="342" name="Google Shape;342;p24"/>
              <p:cNvGrpSpPr/>
              <p:nvPr/>
            </p:nvGrpSpPr>
            <p:grpSpPr>
              <a:xfrm>
                <a:off x="0" y="1085"/>
                <a:ext cx="3264" cy="326"/>
                <a:chOff x="0" y="0"/>
                <a:chExt cx="3264" cy="325"/>
              </a:xfrm>
            </p:grpSpPr>
            <p:sp>
              <p:nvSpPr>
                <p:cNvPr id="343" name="Google Shape;343;p24"/>
                <p:cNvSpPr/>
                <p:nvPr/>
              </p:nvSpPr>
              <p:spPr>
                <a:xfrm>
                  <a:off x="0" y="7"/>
                  <a:ext cx="3264" cy="318"/>
                </a:xfrm>
                <a:prstGeom prst="rect">
                  <a:avLst/>
                </a:prstGeom>
                <a:solidFill>
                  <a:srgbClr val="558ED5">
                    <a:alpha val="34509"/>
                  </a:srgbClr>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Decision Support Tools</a:t>
                  </a:r>
                  <a:endParaRPr/>
                </a:p>
              </p:txBody>
            </p:sp>
            <p:sp>
              <p:nvSpPr>
                <p:cNvPr id="344" name="Google Shape;344;p24"/>
                <p:cNvSpPr/>
                <p:nvPr/>
              </p:nvSpPr>
              <p:spPr>
                <a:xfrm>
                  <a:off x="0" y="0"/>
                  <a:ext cx="3264" cy="312"/>
                </a:xfrm>
                <a:prstGeom prst="rect">
                  <a:avLst/>
                </a:prstGeom>
                <a:noFill/>
                <a:ln>
                  <a:noFill/>
                </a:ln>
              </p:spPr>
              <p:txBody>
                <a:bodyPr anchorCtr="0" anchor="t" bIns="0" lIns="0" spcFirstLastPara="1" rIns="40625" wrap="square" tIns="0">
                  <a:noAutofit/>
                </a:bodyPr>
                <a:lstStyle/>
                <a:p>
                  <a:pPr indent="0" lvl="0" marL="39688" marR="0" rtl="0" algn="ctr">
                    <a:lnSpc>
                      <a:spcPct val="100000"/>
                    </a:lnSpc>
                    <a:spcBef>
                      <a:spcPts val="0"/>
                    </a:spcBef>
                    <a:spcAft>
                      <a:spcPts val="0"/>
                    </a:spcAft>
                    <a:buNone/>
                  </a:pPr>
                  <a:r>
                    <a:t/>
                  </a:r>
                  <a:endParaRPr b="0" i="0" sz="2800" u="none" cap="none" strike="noStrike">
                    <a:solidFill>
                      <a:srgbClr val="000000"/>
                    </a:solidFill>
                    <a:latin typeface="Arial"/>
                    <a:ea typeface="Arial"/>
                    <a:cs typeface="Arial"/>
                    <a:sym typeface="Arial"/>
                  </a:endParaRPr>
                </a:p>
              </p:txBody>
            </p:sp>
          </p:grpSp>
        </p:grpSp>
        <p:sp>
          <p:nvSpPr>
            <p:cNvPr id="345" name="Google Shape;345;p24"/>
            <p:cNvSpPr/>
            <p:nvPr/>
          </p:nvSpPr>
          <p:spPr>
            <a:xfrm>
              <a:off x="0" y="1584"/>
              <a:ext cx="3264" cy="318"/>
            </a:xfrm>
            <a:prstGeom prst="rect">
              <a:avLst/>
            </a:prstGeom>
            <a:solidFill>
              <a:srgbClr val="558ED5">
                <a:alpha val="34509"/>
              </a:srgbClr>
            </a:solidFill>
            <a:ln cap="flat" cmpd="sng" w="9525">
              <a:solidFill>
                <a:schemeClr val="dk1"/>
              </a:solidFill>
              <a:prstDash val="solid"/>
              <a:round/>
              <a:headEnd len="sm" w="sm" type="none"/>
              <a:tailEnd len="sm" w="sm" type="none"/>
            </a:ln>
          </p:spPr>
          <p:txBody>
            <a:bodyPr anchorCtr="0" anchor="ctr" bIns="0" lIns="0" spcFirstLastPara="1" rIns="0" wrap="square" tIns="0">
              <a:noAutofit/>
            </a:bodyPr>
            <a:lstStyle/>
            <a:p>
              <a:pPr indent="0" lvl="0" marL="0" marR="0" rtl="0" algn="ctr">
                <a:lnSpc>
                  <a:spcPct val="100000"/>
                </a:lnSpc>
                <a:spcBef>
                  <a:spcPts val="0"/>
                </a:spcBef>
                <a:spcAft>
                  <a:spcPts val="0"/>
                </a:spcAft>
                <a:buNone/>
              </a:pPr>
              <a:r>
                <a:rPr b="0" i="0" lang="en-US" sz="2800" u="none" cap="none" strike="noStrike">
                  <a:solidFill>
                    <a:srgbClr val="000000"/>
                  </a:solidFill>
                  <a:latin typeface="Arial"/>
                  <a:ea typeface="Arial"/>
                  <a:cs typeface="Arial"/>
                  <a:sym typeface="Arial"/>
                </a:rPr>
                <a:t>Quality Improvement Tools</a:t>
              </a:r>
              <a:endParaRPr/>
            </a:p>
          </p:txBody>
        </p:sp>
      </p:grpSp>
      <p:pic>
        <p:nvPicPr>
          <p:cNvPr id="346" name="Google Shape;346;p24"/>
          <p:cNvPicPr preferRelativeResize="0"/>
          <p:nvPr/>
        </p:nvPicPr>
        <p:blipFill rotWithShape="1">
          <a:blip r:embed="rId3">
            <a:alphaModFix/>
          </a:blip>
          <a:srcRect b="0" l="0" r="0" t="0"/>
          <a:stretch/>
        </p:blipFill>
        <p:spPr>
          <a:xfrm>
            <a:off x="4942213" y="337301"/>
            <a:ext cx="2307574" cy="1463695"/>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sp>
        <p:nvSpPr>
          <p:cNvPr id="352" name="Google Shape;352;p25"/>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353" name="Google Shape;353;p25"/>
          <p:cNvSpPr txBox="1"/>
          <p:nvPr>
            <p:ph idx="1" type="body"/>
          </p:nvPr>
        </p:nvSpPr>
        <p:spPr>
          <a:xfrm>
            <a:off x="6773658" y="2340659"/>
            <a:ext cx="4572000" cy="2176682"/>
          </a:xfrm>
          <a:prstGeom prst="rect">
            <a:avLst/>
          </a:prstGeom>
          <a:noFill/>
          <a:ln>
            <a:noFill/>
          </a:ln>
        </p:spPr>
        <p:txBody>
          <a:bodyPr anchorCtr="0" anchor="t" bIns="45700" lIns="91425" spcFirstLastPara="1" rIns="91425" wrap="square" tIns="45700">
            <a:normAutofit/>
          </a:bodyPr>
          <a:lstStyle/>
          <a:p>
            <a:pPr indent="0" lvl="0" marL="0" rtl="0" algn="r">
              <a:lnSpc>
                <a:spcPct val="90000"/>
              </a:lnSpc>
              <a:spcBef>
                <a:spcPts val="1000"/>
              </a:spcBef>
              <a:spcAft>
                <a:spcPts val="0"/>
              </a:spcAft>
              <a:buSzPts val="2800"/>
              <a:buNone/>
            </a:pPr>
            <a:r>
              <a:rPr b="1" lang="en-US">
                <a:solidFill>
                  <a:schemeClr val="dk1"/>
                </a:solidFill>
              </a:rPr>
              <a:t>The INTERACT Tools are meant to be used together in your daily work</a:t>
            </a:r>
            <a:endParaRPr>
              <a:solidFill>
                <a:schemeClr val="dk1"/>
              </a:solidFill>
            </a:endParaRPr>
          </a:p>
        </p:txBody>
      </p:sp>
      <p:sp>
        <p:nvSpPr>
          <p:cNvPr id="354" name="Google Shape;354;p25"/>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Diagram&#10;&#10;Description automatically generated" id="355" name="Google Shape;355;p25"/>
          <p:cNvPicPr preferRelativeResize="0"/>
          <p:nvPr/>
        </p:nvPicPr>
        <p:blipFill rotWithShape="1">
          <a:blip r:embed="rId3">
            <a:alphaModFix/>
          </a:blip>
          <a:srcRect b="0" l="0" r="0" t="0"/>
          <a:stretch/>
        </p:blipFill>
        <p:spPr>
          <a:xfrm>
            <a:off x="1524000" y="248806"/>
            <a:ext cx="5000442" cy="6290106"/>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0" name="Shape 360"/>
        <p:cNvGrpSpPr/>
        <p:nvPr/>
      </p:nvGrpSpPr>
      <p:grpSpPr>
        <a:xfrm>
          <a:off x="0" y="0"/>
          <a:ext cx="0" cy="0"/>
          <a:chOff x="0" y="0"/>
          <a:chExt cx="0" cy="0"/>
        </a:xfrm>
      </p:grpSpPr>
      <p:sp>
        <p:nvSpPr>
          <p:cNvPr id="361" name="Google Shape;361;p29"/>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Common Tools </a:t>
            </a:r>
            <a:endParaRPr/>
          </a:p>
        </p:txBody>
      </p:sp>
      <p:sp>
        <p:nvSpPr>
          <p:cNvPr id="362" name="Google Shape;362;p29"/>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363" name="Google Shape;363;p29"/>
          <p:cNvSpPr txBox="1"/>
          <p:nvPr>
            <p:ph idx="1" type="body"/>
          </p:nvPr>
        </p:nvSpPr>
        <p:spPr>
          <a:xfrm>
            <a:off x="609600" y="1397070"/>
            <a:ext cx="4114800" cy="37385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b="1" lang="en-US"/>
              <a:t>Communication Tool</a:t>
            </a:r>
            <a:endParaRPr/>
          </a:p>
          <a:p>
            <a:pPr indent="-228600" lvl="0" marL="457200" rtl="0" algn="l">
              <a:lnSpc>
                <a:spcPct val="90000"/>
              </a:lnSpc>
              <a:spcBef>
                <a:spcPts val="1000"/>
              </a:spcBef>
              <a:spcAft>
                <a:spcPts val="0"/>
              </a:spcAft>
              <a:buSzPts val="2800"/>
              <a:buNone/>
            </a:pPr>
            <a:r>
              <a:t/>
            </a:r>
            <a:endParaRPr b="1"/>
          </a:p>
        </p:txBody>
      </p:sp>
      <p:pic>
        <p:nvPicPr>
          <p:cNvPr descr="Text&#10;&#10;Description automatically generated" id="364" name="Google Shape;364;p29"/>
          <p:cNvPicPr preferRelativeResize="0"/>
          <p:nvPr/>
        </p:nvPicPr>
        <p:blipFill rotWithShape="1">
          <a:blip r:embed="rId3">
            <a:alphaModFix/>
          </a:blip>
          <a:srcRect b="0" l="0" r="0" t="0"/>
          <a:stretch/>
        </p:blipFill>
        <p:spPr>
          <a:xfrm>
            <a:off x="5219700" y="136525"/>
            <a:ext cx="4724400" cy="6195918"/>
          </a:xfrm>
          <a:prstGeom prst="rect">
            <a:avLst/>
          </a:prstGeom>
          <a:noFill/>
          <a:ln>
            <a:noFill/>
          </a:ln>
          <a:effectLst>
            <a:outerShdw blurRad="292100" rotWithShape="0" algn="tl" dir="2700000" dist="139700">
              <a:srgbClr val="333333">
                <a:alpha val="65098"/>
              </a:srgbClr>
            </a:outerShdw>
          </a:effectLst>
        </p:spPr>
      </p:pic>
      <p:pic>
        <p:nvPicPr>
          <p:cNvPr descr="Diagram&#10;&#10;Description automatically generated" id="365" name="Google Shape;365;p29"/>
          <p:cNvPicPr preferRelativeResize="0"/>
          <p:nvPr/>
        </p:nvPicPr>
        <p:blipFill rotWithShape="1">
          <a:blip r:embed="rId4">
            <a:alphaModFix/>
          </a:blip>
          <a:srcRect b="0" l="0" r="0" t="0"/>
          <a:stretch/>
        </p:blipFill>
        <p:spPr>
          <a:xfrm>
            <a:off x="913949" y="2057400"/>
            <a:ext cx="3277051" cy="4494406"/>
          </a:xfrm>
          <a:prstGeom prst="rect">
            <a:avLst/>
          </a:prstGeom>
          <a:noFill/>
          <a:ln cap="flat" cmpd="sng" w="9525">
            <a:solidFill>
              <a:schemeClr val="dk1"/>
            </a:solidFill>
            <a:prstDash val="solid"/>
            <a:round/>
            <a:headEnd len="sm" w="sm" type="none"/>
            <a:tailEnd len="sm" w="sm" type="none"/>
          </a:ln>
        </p:spPr>
      </p:pic>
      <p:sp>
        <p:nvSpPr>
          <p:cNvPr id="366" name="Google Shape;366;p29"/>
          <p:cNvSpPr/>
          <p:nvPr/>
        </p:nvSpPr>
        <p:spPr>
          <a:xfrm>
            <a:off x="2057400" y="3512239"/>
            <a:ext cx="1048942" cy="408933"/>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sp>
        <p:nvSpPr>
          <p:cNvPr id="367" name="Google Shape;367;p29"/>
          <p:cNvSpPr/>
          <p:nvPr/>
        </p:nvSpPr>
        <p:spPr>
          <a:xfrm>
            <a:off x="3189505" y="3733765"/>
            <a:ext cx="945537" cy="408932"/>
          </a:xfrm>
          <a:prstGeom prst="rect">
            <a:avLst/>
          </a:prstGeom>
          <a:noFill/>
          <a:ln cap="flat" cmpd="sng" w="57150">
            <a:solidFill>
              <a:srgbClr val="FF0000"/>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dk1"/>
              </a:solidFill>
              <a:latin typeface="Arial"/>
              <a:ea typeface="Arial"/>
              <a:cs typeface="Arial"/>
              <a:sym typeface="Arial"/>
            </a:endParaRPr>
          </a:p>
        </p:txBody>
      </p:sp>
      <p:cxnSp>
        <p:nvCxnSpPr>
          <p:cNvPr id="368" name="Google Shape;368;p29"/>
          <p:cNvCxnSpPr/>
          <p:nvPr/>
        </p:nvCxnSpPr>
        <p:spPr>
          <a:xfrm flipH="1" rot="10800000">
            <a:off x="4190909" y="3483227"/>
            <a:ext cx="894158" cy="425992"/>
          </a:xfrm>
          <a:prstGeom prst="straightConnector1">
            <a:avLst/>
          </a:prstGeom>
          <a:noFill/>
          <a:ln cap="flat" cmpd="sng" w="76200">
            <a:solidFill>
              <a:srgbClr val="FF0000"/>
            </a:solidFill>
            <a:prstDash val="solid"/>
            <a:round/>
            <a:headEnd len="sm" w="sm" type="none"/>
            <a:tailEnd len="med" w="med" type="triangl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6"/>
                                        </p:tgtEl>
                                        <p:attrNameLst>
                                          <p:attrName>style.visibility</p:attrName>
                                        </p:attrNameLst>
                                      </p:cBhvr>
                                      <p:to>
                                        <p:strVal val="visible"/>
                                      </p:to>
                                    </p:set>
                                    <p:animEffect filter="fade" transition="in">
                                      <p:cBhvr>
                                        <p:cTn dur="2000"/>
                                        <p:tgtEl>
                                          <p:spTgt spid="366"/>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67"/>
                                        </p:tgtEl>
                                        <p:attrNameLst>
                                          <p:attrName>style.visibility</p:attrName>
                                        </p:attrNameLst>
                                      </p:cBhvr>
                                      <p:to>
                                        <p:strVal val="visible"/>
                                      </p:to>
                                    </p:set>
                                    <p:animEffect filter="fade" transition="in">
                                      <p:cBhvr>
                                        <p:cTn dur="2000"/>
                                        <p:tgtEl>
                                          <p:spTgt spid="36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3" name="Shape 373"/>
        <p:cNvGrpSpPr/>
        <p:nvPr/>
      </p:nvGrpSpPr>
      <p:grpSpPr>
        <a:xfrm>
          <a:off x="0" y="0"/>
          <a:ext cx="0" cy="0"/>
          <a:chOff x="0" y="0"/>
          <a:chExt cx="0" cy="0"/>
        </a:xfrm>
      </p:grpSpPr>
      <p:sp>
        <p:nvSpPr>
          <p:cNvPr id="374" name="Google Shape;374;p33"/>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Common Tools </a:t>
            </a:r>
            <a:endParaRPr/>
          </a:p>
        </p:txBody>
      </p:sp>
      <p:sp>
        <p:nvSpPr>
          <p:cNvPr id="375" name="Google Shape;375;p33"/>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376" name="Google Shape;376;p33"/>
          <p:cNvSpPr txBox="1"/>
          <p:nvPr>
            <p:ph idx="1" type="body"/>
          </p:nvPr>
        </p:nvSpPr>
        <p:spPr>
          <a:xfrm>
            <a:off x="990600" y="2438400"/>
            <a:ext cx="3200400" cy="3738563"/>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b="1" lang="en-US"/>
              <a:t>Communication Tool Category</a:t>
            </a:r>
            <a:endParaRPr/>
          </a:p>
          <a:p>
            <a:pPr indent="0" lvl="0" marL="0" rtl="0" algn="l">
              <a:lnSpc>
                <a:spcPct val="90000"/>
              </a:lnSpc>
              <a:spcBef>
                <a:spcPts val="1000"/>
              </a:spcBef>
              <a:spcAft>
                <a:spcPts val="0"/>
              </a:spcAft>
              <a:buSzPts val="2800"/>
              <a:buNone/>
            </a:pPr>
            <a:r>
              <a:t/>
            </a:r>
            <a:endParaRPr b="1"/>
          </a:p>
          <a:p>
            <a:pPr indent="-228600" lvl="0" marL="457200" rtl="0" algn="l">
              <a:lnSpc>
                <a:spcPct val="90000"/>
              </a:lnSpc>
              <a:spcBef>
                <a:spcPts val="1000"/>
              </a:spcBef>
              <a:spcAft>
                <a:spcPts val="0"/>
              </a:spcAft>
              <a:buSzPts val="2800"/>
              <a:buNone/>
            </a:pPr>
            <a:r>
              <a:t/>
            </a:r>
            <a:endParaRPr b="1"/>
          </a:p>
        </p:txBody>
      </p:sp>
      <p:pic>
        <p:nvPicPr>
          <p:cNvPr descr="Table&#10;&#10;Description automatically generated with medium confidence" id="377" name="Google Shape;377;p33"/>
          <p:cNvPicPr preferRelativeResize="0"/>
          <p:nvPr/>
        </p:nvPicPr>
        <p:blipFill rotWithShape="1">
          <a:blip r:embed="rId3">
            <a:alphaModFix/>
          </a:blip>
          <a:srcRect b="0" l="0" r="0" t="0"/>
          <a:stretch/>
        </p:blipFill>
        <p:spPr>
          <a:xfrm>
            <a:off x="5708572" y="304800"/>
            <a:ext cx="4502228" cy="6117158"/>
          </a:xfrm>
          <a:prstGeom prst="rect">
            <a:avLst/>
          </a:prstGeom>
          <a:noFill/>
          <a:ln cap="flat" cmpd="sng" w="9525">
            <a:solidFill>
              <a:schemeClr val="dk1"/>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sp>
        <p:nvSpPr>
          <p:cNvPr id="383" name="Google Shape;383;p41"/>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Common Tools </a:t>
            </a:r>
            <a:endParaRPr/>
          </a:p>
        </p:txBody>
      </p:sp>
      <p:sp>
        <p:nvSpPr>
          <p:cNvPr id="384" name="Google Shape;384;p41"/>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385" name="Google Shape;385;p41"/>
          <p:cNvSpPr txBox="1"/>
          <p:nvPr>
            <p:ph idx="1" type="body"/>
          </p:nvPr>
        </p:nvSpPr>
        <p:spPr>
          <a:xfrm>
            <a:off x="838200" y="1485995"/>
            <a:ext cx="5257800" cy="4686205"/>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0"/>
              </a:spcBef>
              <a:spcAft>
                <a:spcPts val="0"/>
              </a:spcAft>
              <a:buSzPts val="2800"/>
              <a:buNone/>
            </a:pPr>
            <a:r>
              <a:rPr lang="en-US" sz="2200">
                <a:solidFill>
                  <a:schemeClr val="dk1"/>
                </a:solidFill>
              </a:rPr>
              <a:t>Decision Support Tool – Care Paths</a:t>
            </a:r>
            <a:endParaRPr/>
          </a:p>
          <a:p>
            <a:pPr indent="-406400" lvl="0" marL="457200" rtl="0" algn="l">
              <a:lnSpc>
                <a:spcPct val="90000"/>
              </a:lnSpc>
              <a:spcBef>
                <a:spcPts val="0"/>
              </a:spcBef>
              <a:spcAft>
                <a:spcPts val="0"/>
              </a:spcAft>
              <a:buSzPts val="2800"/>
              <a:buChar char="•"/>
            </a:pPr>
            <a:r>
              <a:rPr lang="en-US" sz="2200">
                <a:solidFill>
                  <a:schemeClr val="dk1"/>
                </a:solidFill>
              </a:rPr>
              <a:t>Acute Mental Status Change</a:t>
            </a:r>
            <a:endParaRPr/>
          </a:p>
          <a:p>
            <a:pPr indent="-406400" lvl="0" marL="457200" rtl="0" algn="l">
              <a:lnSpc>
                <a:spcPct val="90000"/>
              </a:lnSpc>
              <a:spcBef>
                <a:spcPts val="0"/>
              </a:spcBef>
              <a:spcAft>
                <a:spcPts val="0"/>
              </a:spcAft>
              <a:buSzPts val="2800"/>
              <a:buChar char="•"/>
            </a:pPr>
            <a:r>
              <a:rPr lang="en-US" sz="2200">
                <a:solidFill>
                  <a:schemeClr val="dk1"/>
                </a:solidFill>
              </a:rPr>
              <a:t>Change in Behavior: New or Worsening Behavioral Symptoms</a:t>
            </a:r>
            <a:endParaRPr/>
          </a:p>
          <a:p>
            <a:pPr indent="-406400" lvl="0" marL="457200" rtl="0" algn="l">
              <a:lnSpc>
                <a:spcPct val="90000"/>
              </a:lnSpc>
              <a:spcBef>
                <a:spcPts val="0"/>
              </a:spcBef>
              <a:spcAft>
                <a:spcPts val="0"/>
              </a:spcAft>
              <a:buSzPts val="2800"/>
              <a:buChar char="•"/>
            </a:pPr>
            <a:r>
              <a:rPr lang="en-US" sz="2200">
                <a:solidFill>
                  <a:schemeClr val="dk1"/>
                </a:solidFill>
              </a:rPr>
              <a:t>Dehydration</a:t>
            </a:r>
            <a:endParaRPr/>
          </a:p>
          <a:p>
            <a:pPr indent="-406400" lvl="0" marL="457200" rtl="0" algn="l">
              <a:lnSpc>
                <a:spcPct val="90000"/>
              </a:lnSpc>
              <a:spcBef>
                <a:spcPts val="0"/>
              </a:spcBef>
              <a:spcAft>
                <a:spcPts val="0"/>
              </a:spcAft>
              <a:buSzPts val="2800"/>
              <a:buChar char="•"/>
            </a:pPr>
            <a:r>
              <a:rPr lang="en-US" sz="2200">
                <a:solidFill>
                  <a:schemeClr val="dk1"/>
                </a:solidFill>
              </a:rPr>
              <a:t>Fall</a:t>
            </a:r>
            <a:endParaRPr/>
          </a:p>
          <a:p>
            <a:pPr indent="-406400" lvl="0" marL="457200" rtl="0" algn="l">
              <a:lnSpc>
                <a:spcPct val="90000"/>
              </a:lnSpc>
              <a:spcBef>
                <a:spcPts val="0"/>
              </a:spcBef>
              <a:spcAft>
                <a:spcPts val="0"/>
              </a:spcAft>
              <a:buSzPts val="2800"/>
              <a:buChar char="•"/>
            </a:pPr>
            <a:r>
              <a:rPr lang="en-US" sz="2200">
                <a:solidFill>
                  <a:schemeClr val="dk1"/>
                </a:solidFill>
              </a:rPr>
              <a:t>Fever</a:t>
            </a:r>
            <a:endParaRPr/>
          </a:p>
          <a:p>
            <a:pPr indent="-406400" lvl="0" marL="457200" rtl="0" algn="l">
              <a:lnSpc>
                <a:spcPct val="90000"/>
              </a:lnSpc>
              <a:spcBef>
                <a:spcPts val="0"/>
              </a:spcBef>
              <a:spcAft>
                <a:spcPts val="0"/>
              </a:spcAft>
              <a:buSzPts val="2800"/>
              <a:buChar char="•"/>
            </a:pPr>
            <a:r>
              <a:rPr lang="en-US" sz="2200">
                <a:solidFill>
                  <a:schemeClr val="dk1"/>
                </a:solidFill>
              </a:rPr>
              <a:t>GI Symptoms </a:t>
            </a:r>
            <a:endParaRPr/>
          </a:p>
          <a:p>
            <a:pPr indent="-406400" lvl="0" marL="457200" rtl="0" algn="l">
              <a:lnSpc>
                <a:spcPct val="90000"/>
              </a:lnSpc>
              <a:spcBef>
                <a:spcPts val="0"/>
              </a:spcBef>
              <a:spcAft>
                <a:spcPts val="0"/>
              </a:spcAft>
              <a:buSzPts val="2800"/>
              <a:buChar char="•"/>
            </a:pPr>
            <a:r>
              <a:rPr lang="en-US" sz="2200">
                <a:solidFill>
                  <a:schemeClr val="dk1"/>
                </a:solidFill>
              </a:rPr>
              <a:t>Symptoms of Shortness of Breath (SOB)</a:t>
            </a:r>
            <a:endParaRPr/>
          </a:p>
          <a:p>
            <a:pPr indent="-406400" lvl="0" marL="457200" rtl="0" algn="l">
              <a:lnSpc>
                <a:spcPct val="90000"/>
              </a:lnSpc>
              <a:spcBef>
                <a:spcPts val="0"/>
              </a:spcBef>
              <a:spcAft>
                <a:spcPts val="0"/>
              </a:spcAft>
              <a:buSzPts val="2800"/>
              <a:buChar char="•"/>
            </a:pPr>
            <a:r>
              <a:rPr lang="en-US" sz="2200">
                <a:solidFill>
                  <a:schemeClr val="dk1"/>
                </a:solidFill>
              </a:rPr>
              <a:t>Symptoms of CHF </a:t>
            </a:r>
            <a:endParaRPr/>
          </a:p>
          <a:p>
            <a:pPr indent="-406400" lvl="0" marL="457200" rtl="0" algn="l">
              <a:lnSpc>
                <a:spcPct val="90000"/>
              </a:lnSpc>
              <a:spcBef>
                <a:spcPts val="0"/>
              </a:spcBef>
              <a:spcAft>
                <a:spcPts val="0"/>
              </a:spcAft>
              <a:buSzPts val="2800"/>
              <a:buChar char="•"/>
            </a:pPr>
            <a:r>
              <a:rPr lang="en-US" sz="2200">
                <a:solidFill>
                  <a:schemeClr val="dk1"/>
                </a:solidFill>
              </a:rPr>
              <a:t>Symptoms of Lower Respiratory Illness</a:t>
            </a:r>
            <a:endParaRPr/>
          </a:p>
          <a:p>
            <a:pPr indent="-406400" lvl="0" marL="457200" rtl="0" algn="l">
              <a:lnSpc>
                <a:spcPct val="90000"/>
              </a:lnSpc>
              <a:spcBef>
                <a:spcPts val="0"/>
              </a:spcBef>
              <a:spcAft>
                <a:spcPts val="0"/>
              </a:spcAft>
              <a:buSzPts val="2800"/>
              <a:buChar char="•"/>
            </a:pPr>
            <a:r>
              <a:rPr lang="en-US" sz="2200">
                <a:solidFill>
                  <a:schemeClr val="dk1"/>
                </a:solidFill>
              </a:rPr>
              <a:t>Symptoms of UTI 	</a:t>
            </a:r>
            <a:endParaRPr/>
          </a:p>
          <a:p>
            <a:pPr indent="-228600" lvl="0" marL="457200" rtl="0" algn="l">
              <a:lnSpc>
                <a:spcPct val="90000"/>
              </a:lnSpc>
              <a:spcBef>
                <a:spcPts val="1000"/>
              </a:spcBef>
              <a:spcAft>
                <a:spcPts val="0"/>
              </a:spcAft>
              <a:buSzPts val="2800"/>
              <a:buNone/>
            </a:pPr>
            <a:r>
              <a:t/>
            </a:r>
            <a:endParaRPr sz="2200">
              <a:solidFill>
                <a:schemeClr val="dk1"/>
              </a:solidFill>
            </a:endParaRPr>
          </a:p>
        </p:txBody>
      </p:sp>
      <p:pic>
        <p:nvPicPr>
          <p:cNvPr descr="Diagram&#10;&#10;Description automatically generated" id="386" name="Google Shape;386;p41"/>
          <p:cNvPicPr preferRelativeResize="0"/>
          <p:nvPr/>
        </p:nvPicPr>
        <p:blipFill rotWithShape="1">
          <a:blip r:embed="rId3">
            <a:alphaModFix/>
          </a:blip>
          <a:srcRect b="0" l="0" r="0" t="0"/>
          <a:stretch/>
        </p:blipFill>
        <p:spPr>
          <a:xfrm>
            <a:off x="6096000" y="357883"/>
            <a:ext cx="4267200" cy="6142233"/>
          </a:xfrm>
          <a:prstGeom prst="rect">
            <a:avLst/>
          </a:prstGeom>
          <a:noFill/>
          <a:ln>
            <a:noFill/>
          </a:ln>
          <a:effectLst>
            <a:outerShdw blurRad="292100" rotWithShape="0" algn="tl" dir="2700000" dist="139700">
              <a:srgbClr val="333333">
                <a:alpha val="65098"/>
              </a:srgbClr>
            </a:outerShdw>
          </a:effectLst>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sp>
        <p:nvSpPr>
          <p:cNvPr id="392" name="Google Shape;392;p42"/>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Common Tools  - CoC File Cards </a:t>
            </a:r>
            <a:endParaRPr/>
          </a:p>
        </p:txBody>
      </p:sp>
      <p:sp>
        <p:nvSpPr>
          <p:cNvPr id="393" name="Google Shape;393;p42"/>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pic>
        <p:nvPicPr>
          <p:cNvPr descr="Table&#10;&#10;Description automatically generated" id="394" name="Google Shape;394;p42"/>
          <p:cNvPicPr preferRelativeResize="0"/>
          <p:nvPr>
            <p:ph idx="1" type="body"/>
          </p:nvPr>
        </p:nvPicPr>
        <p:blipFill rotWithShape="1">
          <a:blip r:embed="rId3">
            <a:alphaModFix/>
          </a:blip>
          <a:srcRect b="0" l="0" r="0" t="0"/>
          <a:stretch/>
        </p:blipFill>
        <p:spPr>
          <a:xfrm>
            <a:off x="685800" y="1676400"/>
            <a:ext cx="7499730" cy="3132798"/>
          </a:xfrm>
          <a:prstGeom prst="rect">
            <a:avLst/>
          </a:prstGeom>
          <a:noFill/>
          <a:ln>
            <a:noFill/>
          </a:ln>
          <a:effectLst>
            <a:outerShdw blurRad="292100" rotWithShape="0" algn="tl" dir="2700000" dist="139700">
              <a:srgbClr val="333333">
                <a:alpha val="65098"/>
              </a:srgbClr>
            </a:outerShdw>
          </a:effectLst>
        </p:spPr>
      </p:pic>
      <p:pic>
        <p:nvPicPr>
          <p:cNvPr descr="Table&#10;&#10;Description automatically generated" id="395" name="Google Shape;395;p42"/>
          <p:cNvPicPr preferRelativeResize="0"/>
          <p:nvPr/>
        </p:nvPicPr>
        <p:blipFill rotWithShape="1">
          <a:blip r:embed="rId4">
            <a:alphaModFix/>
          </a:blip>
          <a:srcRect b="0" l="0" r="0" t="0"/>
          <a:stretch/>
        </p:blipFill>
        <p:spPr>
          <a:xfrm>
            <a:off x="2514600" y="1885926"/>
            <a:ext cx="7651474" cy="4022725"/>
          </a:xfrm>
          <a:prstGeom prst="rect">
            <a:avLst/>
          </a:prstGeom>
          <a:noFill/>
          <a:ln>
            <a:noFill/>
          </a:ln>
          <a:effectLst>
            <a:outerShdw blurRad="292100" rotWithShape="0" algn="tl" dir="2700000" dist="139700">
              <a:srgbClr val="333333">
                <a:alpha val="65098"/>
              </a:srgbClr>
            </a:outerShdw>
          </a:effectLst>
        </p:spPr>
      </p:pic>
      <p:pic>
        <p:nvPicPr>
          <p:cNvPr descr="Text, table&#10;&#10;Description automatically generated" id="396" name="Google Shape;396;p42"/>
          <p:cNvPicPr preferRelativeResize="0"/>
          <p:nvPr/>
        </p:nvPicPr>
        <p:blipFill rotWithShape="1">
          <a:blip r:embed="rId5">
            <a:alphaModFix/>
          </a:blip>
          <a:srcRect b="0" l="0" r="0" t="0"/>
          <a:stretch/>
        </p:blipFill>
        <p:spPr>
          <a:xfrm>
            <a:off x="4646209" y="2095452"/>
            <a:ext cx="7348665" cy="4022725"/>
          </a:xfrm>
          <a:prstGeom prst="rect">
            <a:avLst/>
          </a:prstGeom>
          <a:noFill/>
          <a:ln>
            <a:noFill/>
          </a:ln>
          <a:effectLst>
            <a:outerShdw blurRad="292100" rotWithShape="0" algn="tl" dir="2700000" dist="139700">
              <a:srgbClr val="333333">
                <a:alpha val="65098"/>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6" name="Shape 136"/>
        <p:cNvGrpSpPr/>
        <p:nvPr/>
      </p:nvGrpSpPr>
      <p:grpSpPr>
        <a:xfrm>
          <a:off x="0" y="0"/>
          <a:ext cx="0" cy="0"/>
          <a:chOff x="0" y="0"/>
          <a:chExt cx="0" cy="0"/>
        </a:xfrm>
      </p:grpSpPr>
      <p:sp>
        <p:nvSpPr>
          <p:cNvPr id="137" name="Google Shape;137;p40"/>
          <p:cNvSpPr txBox="1"/>
          <p:nvPr>
            <p:ph type="title"/>
          </p:nvPr>
        </p:nvSpPr>
        <p:spPr>
          <a:xfrm>
            <a:off x="772166"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Course Objectives </a:t>
            </a:r>
            <a:endParaRPr/>
          </a:p>
        </p:txBody>
      </p:sp>
      <p:sp>
        <p:nvSpPr>
          <p:cNvPr id="138" name="Google Shape;138;p40"/>
          <p:cNvSpPr txBox="1"/>
          <p:nvPr>
            <p:ph idx="1" type="body"/>
          </p:nvPr>
        </p:nvSpPr>
        <p:spPr>
          <a:xfrm>
            <a:off x="642100" y="1485989"/>
            <a:ext cx="10515600" cy="46704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800"/>
              <a:buNone/>
            </a:pPr>
            <a:r>
              <a:rPr lang="en-US" sz="2400">
                <a:latin typeface="Arial"/>
                <a:ea typeface="Arial"/>
                <a:cs typeface="Arial"/>
                <a:sym typeface="Arial"/>
              </a:rPr>
              <a:t>Upon completion of each session, participants should be able to:</a:t>
            </a:r>
            <a:endParaRPr/>
          </a:p>
          <a:p>
            <a:pPr indent="-355600" lvl="0" marL="457200" rtl="0" algn="l">
              <a:lnSpc>
                <a:spcPct val="115000"/>
              </a:lnSpc>
              <a:spcBef>
                <a:spcPts val="1900"/>
              </a:spcBef>
              <a:spcAft>
                <a:spcPts val="0"/>
              </a:spcAft>
              <a:buClr>
                <a:srgbClr val="737373"/>
              </a:buClr>
              <a:buSzPts val="2000"/>
              <a:buChar char="•"/>
            </a:pPr>
            <a:r>
              <a:rPr lang="en-US" sz="2000">
                <a:solidFill>
                  <a:srgbClr val="737373"/>
                </a:solidFill>
                <a:highlight>
                  <a:schemeClr val="lt1"/>
                </a:highlight>
              </a:rPr>
              <a:t>Identify common clinical and non-clinical drivers of avoidable hospital readmissions among older adults with chronic disease.</a:t>
            </a:r>
            <a:endParaRPr sz="2000">
              <a:solidFill>
                <a:srgbClr val="737373"/>
              </a:solidFill>
              <a:highlight>
                <a:schemeClr val="lt1"/>
              </a:highlight>
            </a:endParaRPr>
          </a:p>
          <a:p>
            <a:pPr indent="-355600" lvl="0" marL="457200" rtl="0" algn="l">
              <a:lnSpc>
                <a:spcPct val="115000"/>
              </a:lnSpc>
              <a:spcBef>
                <a:spcPts val="0"/>
              </a:spcBef>
              <a:spcAft>
                <a:spcPts val="0"/>
              </a:spcAft>
              <a:buClr>
                <a:srgbClr val="737373"/>
              </a:buClr>
              <a:buSzPts val="2000"/>
              <a:buChar char="•"/>
            </a:pPr>
            <a:r>
              <a:rPr lang="en-US" sz="2000">
                <a:solidFill>
                  <a:srgbClr val="737373"/>
                </a:solidFill>
                <a:highlight>
                  <a:schemeClr val="lt1"/>
                </a:highlight>
              </a:rPr>
              <a:t>Apply person-centered strategies to support disease self-management and early symptom recognition.</a:t>
            </a:r>
            <a:endParaRPr sz="2000">
              <a:solidFill>
                <a:srgbClr val="737373"/>
              </a:solidFill>
              <a:highlight>
                <a:schemeClr val="lt1"/>
              </a:highlight>
            </a:endParaRPr>
          </a:p>
          <a:p>
            <a:pPr indent="-355600" lvl="0" marL="457200" rtl="0" algn="l">
              <a:lnSpc>
                <a:spcPct val="115000"/>
              </a:lnSpc>
              <a:spcBef>
                <a:spcPts val="0"/>
              </a:spcBef>
              <a:spcAft>
                <a:spcPts val="0"/>
              </a:spcAft>
              <a:buClr>
                <a:srgbClr val="737373"/>
              </a:buClr>
              <a:buSzPts val="2000"/>
              <a:buChar char="•"/>
            </a:pPr>
            <a:r>
              <a:rPr lang="en-US" sz="2000">
                <a:solidFill>
                  <a:srgbClr val="737373"/>
                </a:solidFill>
                <a:highlight>
                  <a:schemeClr val="lt1"/>
                </a:highlight>
              </a:rPr>
              <a:t>Describe how tools such as INTERACT enhance communication and escalation across care settings.</a:t>
            </a:r>
            <a:endParaRPr sz="2000">
              <a:solidFill>
                <a:srgbClr val="737373"/>
              </a:solidFill>
              <a:highlight>
                <a:schemeClr val="lt1"/>
              </a:highlight>
            </a:endParaRPr>
          </a:p>
          <a:p>
            <a:pPr indent="-355600" lvl="0" marL="457200" rtl="0" algn="l">
              <a:lnSpc>
                <a:spcPct val="115000"/>
              </a:lnSpc>
              <a:spcBef>
                <a:spcPts val="0"/>
              </a:spcBef>
              <a:spcAft>
                <a:spcPts val="0"/>
              </a:spcAft>
              <a:buClr>
                <a:srgbClr val="737373"/>
              </a:buClr>
              <a:buSzPts val="2000"/>
              <a:buChar char="•"/>
            </a:pPr>
            <a:r>
              <a:rPr lang="en-US" sz="2000">
                <a:solidFill>
                  <a:srgbClr val="737373"/>
                </a:solidFill>
                <a:highlight>
                  <a:schemeClr val="lt1"/>
                </a:highlight>
              </a:rPr>
              <a:t>Explain how in-home care programs can support care transitions and reduce rehospitalization risk.</a:t>
            </a:r>
            <a:endParaRPr sz="2000"/>
          </a:p>
          <a:p>
            <a:pPr indent="0" lvl="0" marL="0" rtl="0" algn="l">
              <a:lnSpc>
                <a:spcPct val="90000"/>
              </a:lnSpc>
              <a:spcBef>
                <a:spcPts val="1900"/>
              </a:spcBef>
              <a:spcAft>
                <a:spcPts val="0"/>
              </a:spcAft>
              <a:buSzPts val="1800"/>
              <a:buNone/>
            </a:pPr>
            <a:r>
              <a:t/>
            </a:r>
            <a:endParaRPr sz="2200"/>
          </a:p>
          <a:p>
            <a:pPr indent="0" lvl="0" marL="114300" rtl="0" algn="l">
              <a:lnSpc>
                <a:spcPct val="100000"/>
              </a:lnSpc>
              <a:spcBef>
                <a:spcPts val="1200"/>
              </a:spcBef>
              <a:spcAft>
                <a:spcPts val="1200"/>
              </a:spcAft>
              <a:buSzPts val="1800"/>
              <a:buNone/>
            </a:pPr>
            <a:r>
              <a:t/>
            </a:r>
            <a:endParaRPr sz="2400">
              <a:latin typeface="Arial"/>
              <a:ea typeface="Arial"/>
              <a:cs typeface="Arial"/>
              <a:sym typeface="Arial"/>
            </a:endParaRPr>
          </a:p>
        </p:txBody>
      </p:sp>
      <p:sp>
        <p:nvSpPr>
          <p:cNvPr id="139" name="Google Shape;139;p40"/>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US"/>
              <a:t>‹#›</a:t>
            </a:fld>
            <a:endParaRPr/>
          </a:p>
        </p:txBody>
      </p:sp>
      <p:pic>
        <p:nvPicPr>
          <p:cNvPr id="140" name="Google Shape;140;p40"/>
          <p:cNvPicPr preferRelativeResize="0"/>
          <p:nvPr/>
        </p:nvPicPr>
        <p:blipFill rotWithShape="1">
          <a:blip r:embed="rId3">
            <a:alphaModFix/>
          </a:blip>
          <a:srcRect b="0" l="0" r="0" t="0"/>
          <a:stretch/>
        </p:blipFill>
        <p:spPr>
          <a:xfrm>
            <a:off x="7978552" y="6277424"/>
            <a:ext cx="2297963" cy="47499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p43"/>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Many other tools - INTERACT </a:t>
            </a:r>
            <a:endParaRPr/>
          </a:p>
        </p:txBody>
      </p:sp>
      <p:sp>
        <p:nvSpPr>
          <p:cNvPr id="403" name="Google Shape;403;p43"/>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404" name="Google Shape;404;p43"/>
          <p:cNvSpPr txBox="1"/>
          <p:nvPr>
            <p:ph idx="1" type="body"/>
          </p:nvPr>
        </p:nvSpPr>
        <p:spPr>
          <a:xfrm>
            <a:off x="457200" y="1474053"/>
            <a:ext cx="2514600" cy="4690968"/>
          </a:xfrm>
          <a:prstGeom prst="rect">
            <a:avLst/>
          </a:prstGeom>
          <a:gradFill>
            <a:gsLst>
              <a:gs pos="0">
                <a:srgbClr val="A8C6DD"/>
              </a:gs>
              <a:gs pos="35000">
                <a:srgbClr val="C3D5E7"/>
              </a:gs>
              <a:gs pos="100000">
                <a:srgbClr val="E8EFF6"/>
              </a:gs>
            </a:gsLst>
            <a:lin ang="16200000" scaled="0"/>
          </a:gradFill>
          <a:ln cap="flat" cmpd="sng" w="9525">
            <a:solidFill>
              <a:srgbClr val="115D81"/>
            </a:solidFill>
            <a:prstDash val="solid"/>
            <a:round/>
            <a:headEnd len="sm" w="sm" type="none"/>
            <a:tailEnd len="sm" w="sm" type="none"/>
          </a:ln>
          <a:effectLst>
            <a:outerShdw blurRad="40000" rotWithShape="0" dir="5400000" dist="20000">
              <a:srgbClr val="000000">
                <a:alpha val="38039"/>
              </a:srgbClr>
            </a:outerShdw>
          </a:effectLst>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b="1" lang="en-US">
                <a:solidFill>
                  <a:schemeClr val="dk1"/>
                </a:solidFill>
                <a:latin typeface="Arial"/>
                <a:ea typeface="Arial"/>
                <a:cs typeface="Arial"/>
                <a:sym typeface="Arial"/>
              </a:rPr>
              <a:t>Admission</a:t>
            </a:r>
            <a:endParaRPr/>
          </a:p>
          <a:p>
            <a:pPr indent="-406400" lvl="0" marL="457200" rtl="0" algn="l">
              <a:lnSpc>
                <a:spcPct val="90000"/>
              </a:lnSpc>
              <a:spcBef>
                <a:spcPts val="1000"/>
              </a:spcBef>
              <a:spcAft>
                <a:spcPts val="0"/>
              </a:spcAft>
              <a:buSzPts val="2800"/>
              <a:buChar char="•"/>
            </a:pPr>
            <a:r>
              <a:rPr lang="en-US" sz="2300">
                <a:solidFill>
                  <a:schemeClr val="dk1"/>
                </a:solidFill>
                <a:latin typeface="Arial"/>
                <a:ea typeface="Arial"/>
                <a:cs typeface="Arial"/>
                <a:sym typeface="Arial"/>
              </a:rPr>
              <a:t>Advance Care Planning tools </a:t>
            </a:r>
            <a:endParaRPr/>
          </a:p>
          <a:p>
            <a:pPr indent="-406400" lvl="0" marL="457200" rtl="0" algn="l">
              <a:lnSpc>
                <a:spcPct val="90000"/>
              </a:lnSpc>
              <a:spcBef>
                <a:spcPts val="1000"/>
              </a:spcBef>
              <a:spcAft>
                <a:spcPts val="0"/>
              </a:spcAft>
              <a:buSzPts val="2800"/>
              <a:buChar char="•"/>
            </a:pPr>
            <a:r>
              <a:rPr lang="en-US" sz="2300">
                <a:solidFill>
                  <a:schemeClr val="dk1"/>
                </a:solidFill>
                <a:latin typeface="Arial"/>
                <a:ea typeface="Arial"/>
                <a:cs typeface="Arial"/>
                <a:sym typeface="Arial"/>
              </a:rPr>
              <a:t>Medication Reconciliation  </a:t>
            </a:r>
            <a:endParaRPr/>
          </a:p>
        </p:txBody>
      </p:sp>
      <p:sp>
        <p:nvSpPr>
          <p:cNvPr id="405" name="Google Shape;405;p43"/>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406" name="Google Shape;406;p43"/>
          <p:cNvSpPr txBox="1"/>
          <p:nvPr/>
        </p:nvSpPr>
        <p:spPr>
          <a:xfrm>
            <a:off x="3352800" y="1474053"/>
            <a:ext cx="2743200" cy="4690968"/>
          </a:xfrm>
          <a:prstGeom prst="rect">
            <a:avLst/>
          </a:prstGeom>
          <a:gradFill>
            <a:gsLst>
              <a:gs pos="0">
                <a:srgbClr val="FFA884"/>
              </a:gs>
              <a:gs pos="35000">
                <a:srgbClr val="FFC0A8"/>
              </a:gs>
              <a:gs pos="100000">
                <a:srgbClr val="FFE4DA"/>
              </a:gs>
            </a:gsLst>
            <a:lin ang="16200000" scaled="0"/>
          </a:gradFill>
          <a:ln cap="flat" cmpd="sng" w="9525">
            <a:solidFill>
              <a:srgbClr val="E76C2B"/>
            </a:solidFill>
            <a:prstDash val="solid"/>
            <a:round/>
            <a:headEnd len="sm" w="sm" type="none"/>
            <a:tailEnd len="sm" w="sm" type="none"/>
          </a:ln>
          <a:effectLst>
            <a:outerShdw blurRad="40000" rotWithShape="0" dir="5400000" dist="20000">
              <a:srgbClr val="000000">
                <a:alpha val="38039"/>
              </a:srgbClr>
            </a:outerShdw>
          </a:effectLst>
        </p:spPr>
        <p:txBody>
          <a:bodyPr anchorCtr="0" anchor="t" bIns="45700" lIns="91425" spcFirstLastPara="1" rIns="91425" wrap="square" tIns="45700">
            <a:normAutofit fontScale="92500"/>
          </a:bodyPr>
          <a:lstStyle/>
          <a:p>
            <a:pPr indent="0" lvl="0" marL="0" marR="0" rtl="0" algn="l">
              <a:lnSpc>
                <a:spcPct val="100000"/>
              </a:lnSpc>
              <a:spcBef>
                <a:spcPts val="0"/>
              </a:spcBef>
              <a:spcAft>
                <a:spcPts val="0"/>
              </a:spcAft>
              <a:buClr>
                <a:srgbClr val="000000"/>
              </a:buClr>
              <a:buSzPct val="100000"/>
              <a:buFont typeface="Arial"/>
              <a:buNone/>
            </a:pPr>
            <a:r>
              <a:rPr b="1" i="0" lang="en-US" sz="2800" u="none" cap="none" strike="noStrike">
                <a:solidFill>
                  <a:srgbClr val="606066"/>
                </a:solidFill>
                <a:latin typeface="Arial"/>
                <a:ea typeface="Arial"/>
                <a:cs typeface="Arial"/>
                <a:sym typeface="Arial"/>
              </a:rPr>
              <a:t>Communication</a:t>
            </a:r>
            <a:endParaRPr/>
          </a:p>
          <a:p>
            <a:pPr indent="-274352" lvl="0" marL="274320" marR="0" rtl="0" algn="l">
              <a:lnSpc>
                <a:spcPct val="100000"/>
              </a:lnSpc>
              <a:spcBef>
                <a:spcPts val="1200"/>
              </a:spcBef>
              <a:spcAft>
                <a:spcPts val="0"/>
              </a:spcAft>
              <a:buClr>
                <a:srgbClr val="000000"/>
              </a:buClr>
              <a:buSzPct val="100000"/>
              <a:buFont typeface="Arial"/>
              <a:buChar char="•"/>
            </a:pPr>
            <a:r>
              <a:rPr b="0" i="0" lang="en-US" sz="2300" u="none" cap="none" strike="noStrike">
                <a:solidFill>
                  <a:srgbClr val="606066"/>
                </a:solidFill>
                <a:latin typeface="Arial"/>
                <a:ea typeface="Arial"/>
                <a:cs typeface="Arial"/>
                <a:sym typeface="Arial"/>
              </a:rPr>
              <a:t>Stop and Watch</a:t>
            </a:r>
            <a:endParaRPr/>
          </a:p>
          <a:p>
            <a:pPr indent="-274352" lvl="0" marL="274320" marR="0" rtl="0" algn="l">
              <a:lnSpc>
                <a:spcPct val="100000"/>
              </a:lnSpc>
              <a:spcBef>
                <a:spcPts val="1200"/>
              </a:spcBef>
              <a:spcAft>
                <a:spcPts val="0"/>
              </a:spcAft>
              <a:buClr>
                <a:srgbClr val="000000"/>
              </a:buClr>
              <a:buSzPct val="100000"/>
              <a:buFont typeface="Arial"/>
              <a:buChar char="•"/>
            </a:pPr>
            <a:r>
              <a:rPr b="0" i="0" lang="en-US" sz="2300" u="none" cap="none" strike="noStrike">
                <a:solidFill>
                  <a:srgbClr val="606066"/>
                </a:solidFill>
                <a:latin typeface="Arial"/>
                <a:ea typeface="Arial"/>
                <a:cs typeface="Arial"/>
                <a:sym typeface="Arial"/>
              </a:rPr>
              <a:t>SBAR</a:t>
            </a:r>
            <a:endParaRPr/>
          </a:p>
          <a:p>
            <a:pPr indent="-274352" lvl="0" marL="274320" marR="0" rtl="0" algn="l">
              <a:lnSpc>
                <a:spcPct val="100000"/>
              </a:lnSpc>
              <a:spcBef>
                <a:spcPts val="1200"/>
              </a:spcBef>
              <a:spcAft>
                <a:spcPts val="0"/>
              </a:spcAft>
              <a:buClr>
                <a:srgbClr val="000000"/>
              </a:buClr>
              <a:buSzPct val="100000"/>
              <a:buFont typeface="Arial"/>
              <a:buChar char="•"/>
            </a:pPr>
            <a:r>
              <a:rPr b="0" i="0" lang="en-US" sz="2300" u="none" cap="none" strike="noStrike">
                <a:solidFill>
                  <a:srgbClr val="606066"/>
                </a:solidFill>
                <a:latin typeface="Arial"/>
                <a:ea typeface="Arial"/>
                <a:cs typeface="Arial"/>
                <a:sym typeface="Arial"/>
              </a:rPr>
              <a:t>Hospital Communication</a:t>
            </a:r>
            <a:endParaRPr/>
          </a:p>
          <a:p>
            <a:pPr indent="-274352" lvl="0" marL="274320" marR="0" rtl="0" algn="l">
              <a:lnSpc>
                <a:spcPct val="100000"/>
              </a:lnSpc>
              <a:spcBef>
                <a:spcPts val="1200"/>
              </a:spcBef>
              <a:spcAft>
                <a:spcPts val="0"/>
              </a:spcAft>
              <a:buClr>
                <a:srgbClr val="000000"/>
              </a:buClr>
              <a:buSzPct val="100000"/>
              <a:buFont typeface="Arial"/>
              <a:buChar char="•"/>
            </a:pPr>
            <a:r>
              <a:rPr b="0" i="0" lang="en-US" sz="2300" u="none" cap="none" strike="noStrike">
                <a:solidFill>
                  <a:srgbClr val="606066"/>
                </a:solidFill>
                <a:latin typeface="Arial"/>
                <a:ea typeface="Arial"/>
                <a:cs typeface="Arial"/>
                <a:sym typeface="Arial"/>
              </a:rPr>
              <a:t>Capabilities Checklist </a:t>
            </a:r>
            <a:endParaRPr/>
          </a:p>
          <a:p>
            <a:pPr indent="-274352" lvl="0" marL="274320" marR="0" rtl="0" algn="l">
              <a:lnSpc>
                <a:spcPct val="100000"/>
              </a:lnSpc>
              <a:spcBef>
                <a:spcPts val="1200"/>
              </a:spcBef>
              <a:spcAft>
                <a:spcPts val="0"/>
              </a:spcAft>
              <a:buClr>
                <a:srgbClr val="000000"/>
              </a:buClr>
              <a:buSzPct val="100000"/>
              <a:buFont typeface="Arial"/>
              <a:buChar char="•"/>
            </a:pPr>
            <a:r>
              <a:rPr b="0" i="0" lang="en-US" sz="2300" u="none" cap="none" strike="noStrike">
                <a:solidFill>
                  <a:srgbClr val="606066"/>
                </a:solidFill>
                <a:latin typeface="Arial"/>
                <a:ea typeface="Arial"/>
                <a:cs typeface="Arial"/>
                <a:sym typeface="Arial"/>
              </a:rPr>
              <a:t>D/C Tool </a:t>
            </a:r>
            <a:endParaRPr/>
          </a:p>
          <a:p>
            <a:pPr indent="-274352" lvl="0" marL="274320" marR="0" rtl="0" algn="l">
              <a:lnSpc>
                <a:spcPct val="100000"/>
              </a:lnSpc>
              <a:spcBef>
                <a:spcPts val="1200"/>
              </a:spcBef>
              <a:spcAft>
                <a:spcPts val="0"/>
              </a:spcAft>
              <a:buClr>
                <a:srgbClr val="000000"/>
              </a:buClr>
              <a:buSzPct val="100000"/>
              <a:buFont typeface="Arial"/>
              <a:buChar char="•"/>
            </a:pPr>
            <a:r>
              <a:rPr b="0" i="0" lang="en-US" sz="2300" u="none" cap="none" strike="noStrike">
                <a:solidFill>
                  <a:srgbClr val="606066"/>
                </a:solidFill>
                <a:latin typeface="Arial"/>
                <a:ea typeface="Arial"/>
                <a:cs typeface="Arial"/>
                <a:sym typeface="Arial"/>
              </a:rPr>
              <a:t>Transfer Checklist</a:t>
            </a:r>
            <a:endParaRPr/>
          </a:p>
          <a:p>
            <a:pPr indent="-274352" lvl="0" marL="274320" marR="0" rtl="0" algn="l">
              <a:lnSpc>
                <a:spcPct val="100000"/>
              </a:lnSpc>
              <a:spcBef>
                <a:spcPts val="1200"/>
              </a:spcBef>
              <a:spcAft>
                <a:spcPts val="0"/>
              </a:spcAft>
              <a:buClr>
                <a:srgbClr val="000000"/>
              </a:buClr>
              <a:buSzPct val="100000"/>
              <a:buFont typeface="Arial"/>
              <a:buChar char="•"/>
            </a:pPr>
            <a:r>
              <a:rPr b="0" i="0" lang="en-US" sz="2300" u="none" cap="none" strike="noStrike">
                <a:solidFill>
                  <a:srgbClr val="606066"/>
                </a:solidFill>
                <a:latin typeface="Arial"/>
                <a:ea typeface="Arial"/>
                <a:cs typeface="Arial"/>
                <a:sym typeface="Arial"/>
              </a:rPr>
              <a:t>Transfer Data List</a:t>
            </a:r>
            <a:endParaRPr/>
          </a:p>
          <a:p>
            <a:pPr indent="0" lvl="0" marL="0" marR="0" rtl="0" algn="l">
              <a:lnSpc>
                <a:spcPct val="100000"/>
              </a:lnSpc>
              <a:spcBef>
                <a:spcPts val="1200"/>
              </a:spcBef>
              <a:spcAft>
                <a:spcPts val="0"/>
              </a:spcAft>
              <a:buClr>
                <a:srgbClr val="000000"/>
              </a:buClr>
              <a:buSzPct val="100000"/>
              <a:buFont typeface="Arial"/>
              <a:buNone/>
            </a:pPr>
            <a:r>
              <a:t/>
            </a:r>
            <a:endParaRPr b="0" i="0" sz="2400" u="none" cap="none" strike="noStrike">
              <a:solidFill>
                <a:srgbClr val="606066"/>
              </a:solidFill>
              <a:latin typeface="Arial"/>
              <a:ea typeface="Arial"/>
              <a:cs typeface="Arial"/>
              <a:sym typeface="Arial"/>
            </a:endParaRPr>
          </a:p>
          <a:p>
            <a:pPr indent="-133350" lvl="0" marL="274320" marR="0" rtl="0" algn="l">
              <a:lnSpc>
                <a:spcPct val="100000"/>
              </a:lnSpc>
              <a:spcBef>
                <a:spcPts val="1200"/>
              </a:spcBef>
              <a:spcAft>
                <a:spcPts val="0"/>
              </a:spcAft>
              <a:buClr>
                <a:srgbClr val="000000"/>
              </a:buClr>
              <a:buSzPct val="100000"/>
              <a:buFont typeface="Arial"/>
              <a:buNone/>
            </a:pPr>
            <a:r>
              <a:t/>
            </a:r>
            <a:endParaRPr b="0" i="0" sz="2400" u="none" cap="none" strike="noStrike">
              <a:solidFill>
                <a:srgbClr val="606066"/>
              </a:solidFill>
              <a:latin typeface="Arial"/>
              <a:ea typeface="Arial"/>
              <a:cs typeface="Arial"/>
              <a:sym typeface="Arial"/>
            </a:endParaRPr>
          </a:p>
        </p:txBody>
      </p:sp>
      <p:sp>
        <p:nvSpPr>
          <p:cNvPr id="407" name="Google Shape;407;p43"/>
          <p:cNvSpPr txBox="1"/>
          <p:nvPr/>
        </p:nvSpPr>
        <p:spPr>
          <a:xfrm>
            <a:off x="6400800" y="1485995"/>
            <a:ext cx="2743200" cy="4690968"/>
          </a:xfrm>
          <a:prstGeom prst="rect">
            <a:avLst/>
          </a:prstGeom>
          <a:gradFill>
            <a:gsLst>
              <a:gs pos="0">
                <a:srgbClr val="B0D1B0"/>
              </a:gs>
              <a:gs pos="35000">
                <a:srgbClr val="C7DFC7"/>
              </a:gs>
              <a:gs pos="100000">
                <a:srgbClr val="E9F3E9"/>
              </a:gs>
            </a:gsLst>
            <a:lin ang="16200000" scaled="0"/>
          </a:gradFill>
          <a:ln cap="flat" cmpd="sng" w="9525">
            <a:solidFill>
              <a:srgbClr val="156A21"/>
            </a:solidFill>
            <a:prstDash val="solid"/>
            <a:round/>
            <a:headEnd len="sm" w="sm" type="none"/>
            <a:tailEnd len="sm" w="sm" type="none"/>
          </a:ln>
          <a:effectLst>
            <a:outerShdw blurRad="40000" rotWithShape="0" dir="5400000" dist="20000">
              <a:srgbClr val="000000">
                <a:alpha val="38039"/>
              </a:srgbClr>
            </a:outerShdw>
          </a:effectLst>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606066"/>
                </a:solidFill>
                <a:latin typeface="Arial"/>
                <a:ea typeface="Arial"/>
                <a:cs typeface="Arial"/>
                <a:sym typeface="Arial"/>
              </a:rPr>
              <a:t>Decision Support </a:t>
            </a:r>
            <a:endParaRPr/>
          </a:p>
          <a:p>
            <a:pPr indent="-274320" lvl="0" marL="274320" marR="0" rtl="0" algn="l">
              <a:lnSpc>
                <a:spcPct val="100000"/>
              </a:lnSpc>
              <a:spcBef>
                <a:spcPts val="1200"/>
              </a:spcBef>
              <a:spcAft>
                <a:spcPts val="0"/>
              </a:spcAft>
              <a:buClr>
                <a:srgbClr val="000000"/>
              </a:buClr>
              <a:buSzPts val="2300"/>
              <a:buFont typeface="Arial"/>
              <a:buChar char="•"/>
            </a:pPr>
            <a:r>
              <a:rPr b="0" i="0" lang="en-US" sz="2300" u="none" cap="none" strike="noStrike">
                <a:solidFill>
                  <a:srgbClr val="606066"/>
                </a:solidFill>
                <a:latin typeface="Arial"/>
                <a:ea typeface="Arial"/>
                <a:cs typeface="Arial"/>
                <a:sym typeface="Arial"/>
              </a:rPr>
              <a:t>Care Paths</a:t>
            </a:r>
            <a:endParaRPr/>
          </a:p>
          <a:p>
            <a:pPr indent="-274320" lvl="0" marL="274320" marR="0" rtl="0" algn="l">
              <a:lnSpc>
                <a:spcPct val="100000"/>
              </a:lnSpc>
              <a:spcBef>
                <a:spcPts val="1200"/>
              </a:spcBef>
              <a:spcAft>
                <a:spcPts val="0"/>
              </a:spcAft>
              <a:buClr>
                <a:srgbClr val="000000"/>
              </a:buClr>
              <a:buSzPts val="2300"/>
              <a:buFont typeface="Arial"/>
              <a:buChar char="•"/>
            </a:pPr>
            <a:r>
              <a:rPr b="0" i="0" lang="en-US" sz="2300" u="none" cap="none" strike="noStrike">
                <a:solidFill>
                  <a:srgbClr val="606066"/>
                </a:solidFill>
                <a:latin typeface="Arial"/>
                <a:ea typeface="Arial"/>
                <a:cs typeface="Arial"/>
                <a:sym typeface="Arial"/>
              </a:rPr>
              <a:t>Acute CoC File Cards</a:t>
            </a:r>
            <a:endParaRPr/>
          </a:p>
          <a:p>
            <a:pPr indent="0" lvl="0" marL="0" marR="0" rtl="0" algn="l">
              <a:lnSpc>
                <a:spcPct val="100000"/>
              </a:lnSpc>
              <a:spcBef>
                <a:spcPts val="1200"/>
              </a:spcBef>
              <a:spcAft>
                <a:spcPts val="0"/>
              </a:spcAft>
              <a:buClr>
                <a:srgbClr val="000000"/>
              </a:buClr>
              <a:buSzPts val="2400"/>
              <a:buFont typeface="Arial"/>
              <a:buNone/>
            </a:pPr>
            <a:r>
              <a:t/>
            </a:r>
            <a:endParaRPr b="0" i="0" sz="2400" u="none" cap="none" strike="noStrike">
              <a:solidFill>
                <a:srgbClr val="606066"/>
              </a:solidFill>
              <a:latin typeface="Arial"/>
              <a:ea typeface="Arial"/>
              <a:cs typeface="Arial"/>
              <a:sym typeface="Arial"/>
            </a:endParaRPr>
          </a:p>
        </p:txBody>
      </p:sp>
      <p:sp>
        <p:nvSpPr>
          <p:cNvPr id="408" name="Google Shape;408;p43"/>
          <p:cNvSpPr txBox="1"/>
          <p:nvPr/>
        </p:nvSpPr>
        <p:spPr>
          <a:xfrm>
            <a:off x="9334500" y="1462111"/>
            <a:ext cx="2743200" cy="4690968"/>
          </a:xfrm>
          <a:prstGeom prst="rect">
            <a:avLst/>
          </a:prstGeom>
          <a:gradFill>
            <a:gsLst>
              <a:gs pos="0">
                <a:srgbClr val="89DAFF"/>
              </a:gs>
              <a:gs pos="35000">
                <a:srgbClr val="ADE4FF"/>
              </a:gs>
              <a:gs pos="100000">
                <a:srgbClr val="DEF3FF"/>
              </a:gs>
            </a:gsLst>
            <a:lin ang="16200000" scaled="0"/>
          </a:gradFill>
          <a:ln cap="flat" cmpd="sng" w="9525">
            <a:solidFill>
              <a:srgbClr val="099CD4"/>
            </a:solidFill>
            <a:prstDash val="solid"/>
            <a:round/>
            <a:headEnd len="sm" w="sm" type="none"/>
            <a:tailEnd len="sm" w="sm" type="none"/>
          </a:ln>
          <a:effectLst>
            <a:outerShdw blurRad="40000" rotWithShape="0" dir="5400000" dist="20000">
              <a:srgbClr val="000000">
                <a:alpha val="38039"/>
              </a:srgbClr>
            </a:outerShdw>
          </a:effectLst>
        </p:spPr>
        <p:txBody>
          <a:bodyPr anchorCtr="0" anchor="t" bIns="45700" lIns="91425" spcFirstLastPara="1" rIns="91425" wrap="square" tIns="45700">
            <a:normAutofit/>
          </a:bodyPr>
          <a:lstStyle/>
          <a:p>
            <a:pPr indent="0" lvl="0" marL="0" marR="0" rtl="0" algn="l">
              <a:lnSpc>
                <a:spcPct val="100000"/>
              </a:lnSpc>
              <a:spcBef>
                <a:spcPts val="0"/>
              </a:spcBef>
              <a:spcAft>
                <a:spcPts val="0"/>
              </a:spcAft>
              <a:buClr>
                <a:srgbClr val="000000"/>
              </a:buClr>
              <a:buSzPts val="2800"/>
              <a:buFont typeface="Arial"/>
              <a:buNone/>
            </a:pPr>
            <a:r>
              <a:rPr b="1" i="0" lang="en-US" sz="2800" u="none" cap="none" strike="noStrike">
                <a:solidFill>
                  <a:srgbClr val="606066"/>
                </a:solidFill>
                <a:latin typeface="Arial"/>
                <a:ea typeface="Arial"/>
                <a:cs typeface="Arial"/>
                <a:sym typeface="Arial"/>
              </a:rPr>
              <a:t>Quality Improvement </a:t>
            </a:r>
            <a:endParaRPr/>
          </a:p>
          <a:p>
            <a:pPr indent="-274320" lvl="0" marL="274320" marR="0" rtl="0" algn="l">
              <a:lnSpc>
                <a:spcPct val="100000"/>
              </a:lnSpc>
              <a:spcBef>
                <a:spcPts val="1200"/>
              </a:spcBef>
              <a:spcAft>
                <a:spcPts val="0"/>
              </a:spcAft>
              <a:buClr>
                <a:srgbClr val="000000"/>
              </a:buClr>
              <a:buSzPts val="2300"/>
              <a:buFont typeface="Arial"/>
              <a:buChar char="•"/>
            </a:pPr>
            <a:r>
              <a:rPr b="0" i="0" lang="en-US" sz="2300" u="none" cap="none" strike="noStrike">
                <a:solidFill>
                  <a:srgbClr val="606066"/>
                </a:solidFill>
                <a:latin typeface="Arial"/>
                <a:ea typeface="Arial"/>
                <a:cs typeface="Arial"/>
                <a:sym typeface="Arial"/>
              </a:rPr>
              <a:t>Hospital Rate Tracking Tool</a:t>
            </a:r>
            <a:endParaRPr/>
          </a:p>
          <a:p>
            <a:pPr indent="-274320" lvl="0" marL="274320" marR="0" rtl="0" algn="l">
              <a:lnSpc>
                <a:spcPct val="100000"/>
              </a:lnSpc>
              <a:spcBef>
                <a:spcPts val="1200"/>
              </a:spcBef>
              <a:spcAft>
                <a:spcPts val="0"/>
              </a:spcAft>
              <a:buClr>
                <a:srgbClr val="000000"/>
              </a:buClr>
              <a:buSzPts val="2300"/>
              <a:buFont typeface="Arial"/>
              <a:buChar char="•"/>
            </a:pPr>
            <a:r>
              <a:rPr b="0" i="0" lang="en-US" sz="2300" u="none" cap="none" strike="noStrike">
                <a:solidFill>
                  <a:srgbClr val="606066"/>
                </a:solidFill>
                <a:latin typeface="Arial"/>
                <a:ea typeface="Arial"/>
                <a:cs typeface="Arial"/>
                <a:sym typeface="Arial"/>
              </a:rPr>
              <a:t>QI Tool for Review of Acute Care Transfers</a:t>
            </a:r>
            <a:endParaRPr/>
          </a:p>
          <a:p>
            <a:pPr indent="-121920" lvl="0" marL="274320" marR="0" rtl="0" algn="l">
              <a:lnSpc>
                <a:spcPct val="100000"/>
              </a:lnSpc>
              <a:spcBef>
                <a:spcPts val="1200"/>
              </a:spcBef>
              <a:spcAft>
                <a:spcPts val="0"/>
              </a:spcAft>
              <a:buClr>
                <a:srgbClr val="000000"/>
              </a:buClr>
              <a:buSzPts val="2400"/>
              <a:buFont typeface="Arial"/>
              <a:buNone/>
            </a:pPr>
            <a:r>
              <a:t/>
            </a:r>
            <a:endParaRPr b="0" i="0" sz="2400" u="none" cap="none" strike="noStrike">
              <a:solidFill>
                <a:srgbClr val="606066"/>
              </a:solidFill>
              <a:latin typeface="Arial"/>
              <a:ea typeface="Arial"/>
              <a:cs typeface="Arial"/>
              <a:sym typeface="Arial"/>
            </a:endParaRPr>
          </a:p>
          <a:p>
            <a:pPr indent="0" lvl="0" marL="0" marR="0" rtl="0" algn="l">
              <a:lnSpc>
                <a:spcPct val="100000"/>
              </a:lnSpc>
              <a:spcBef>
                <a:spcPts val="1200"/>
              </a:spcBef>
              <a:spcAft>
                <a:spcPts val="0"/>
              </a:spcAft>
              <a:buClr>
                <a:srgbClr val="000000"/>
              </a:buClr>
              <a:buSzPts val="2400"/>
              <a:buFont typeface="Arial"/>
              <a:buNone/>
            </a:pPr>
            <a:r>
              <a:t/>
            </a:r>
            <a:endParaRPr b="0" i="0" sz="2400" u="none" cap="none" strike="noStrike">
              <a:solidFill>
                <a:srgbClr val="606066"/>
              </a:solidFill>
              <a:latin typeface="Arial"/>
              <a:ea typeface="Arial"/>
              <a:cs typeface="Arial"/>
              <a:sym typeface="Arial"/>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3" name="Shape 413"/>
        <p:cNvGrpSpPr/>
        <p:nvPr/>
      </p:nvGrpSpPr>
      <p:grpSpPr>
        <a:xfrm>
          <a:off x="0" y="0"/>
          <a:ext cx="0" cy="0"/>
          <a:chOff x="0" y="0"/>
          <a:chExt cx="0" cy="0"/>
        </a:xfrm>
      </p:grpSpPr>
      <p:sp>
        <p:nvSpPr>
          <p:cNvPr id="414" name="Google Shape;414;p44"/>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Access INTERACT </a:t>
            </a:r>
            <a:endParaRPr/>
          </a:p>
        </p:txBody>
      </p:sp>
      <p:sp>
        <p:nvSpPr>
          <p:cNvPr id="415" name="Google Shape;415;p44"/>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416" name="Google Shape;416;p44"/>
          <p:cNvSpPr txBox="1"/>
          <p:nvPr>
            <p:ph idx="1" type="body"/>
          </p:nvPr>
        </p:nvSpPr>
        <p:spPr>
          <a:xfrm>
            <a:off x="838200" y="2438399"/>
            <a:ext cx="10515600" cy="3738563"/>
          </a:xfrm>
          <a:prstGeom prst="rect">
            <a:avLst/>
          </a:prstGeom>
          <a:noFill/>
          <a:ln>
            <a:noFill/>
          </a:ln>
        </p:spPr>
        <p:txBody>
          <a:bodyPr anchorCtr="0" anchor="t" bIns="45700" lIns="91425" spcFirstLastPara="1" rIns="91425" wrap="square" tIns="45700">
            <a:normAutofit/>
          </a:bodyPr>
          <a:lstStyle/>
          <a:p>
            <a:pPr indent="0" lvl="0" marL="0" rtl="0" algn="ctr">
              <a:lnSpc>
                <a:spcPct val="90000"/>
              </a:lnSpc>
              <a:spcBef>
                <a:spcPts val="1000"/>
              </a:spcBef>
              <a:spcAft>
                <a:spcPts val="0"/>
              </a:spcAft>
              <a:buSzPts val="2800"/>
              <a:buNone/>
            </a:pPr>
            <a:r>
              <a:rPr lang="en-US">
                <a:solidFill>
                  <a:schemeClr val="dk1"/>
                </a:solidFill>
              </a:rPr>
              <a:t>Includes evidence and expert-recommended clinical practice tools, strategies to implement them, and related educational resources</a:t>
            </a:r>
            <a:endParaRPr/>
          </a:p>
          <a:p>
            <a:pPr indent="0" lvl="0" marL="0" rtl="0" algn="ctr">
              <a:lnSpc>
                <a:spcPct val="90000"/>
              </a:lnSpc>
              <a:spcBef>
                <a:spcPts val="1000"/>
              </a:spcBef>
              <a:spcAft>
                <a:spcPts val="0"/>
              </a:spcAft>
              <a:buSzPts val="2800"/>
              <a:buNone/>
            </a:pPr>
            <a:r>
              <a:rPr lang="en-US">
                <a:solidFill>
                  <a:schemeClr val="dk1"/>
                </a:solidFill>
              </a:rPr>
              <a:t>The basic program is located on the internet:         </a:t>
            </a:r>
            <a:r>
              <a:rPr lang="en-US" u="sng">
                <a:solidFill>
                  <a:srgbClr val="595959"/>
                </a:solidFill>
                <a:hlinkClick r:id="rId3">
                  <a:extLst>
                    <a:ext uri="{A12FA001-AC4F-418D-AE19-62706E023703}">
                      <ahyp:hlinkClr val="tx"/>
                    </a:ext>
                  </a:extLst>
                </a:hlinkClick>
              </a:rPr>
              <a:t>http://www.pathway-interact.com</a:t>
            </a:r>
            <a:r>
              <a:rPr lang="en-US">
                <a:solidFill>
                  <a:srgbClr val="595959"/>
                </a:solidFill>
              </a:rPr>
              <a:t>   </a:t>
            </a:r>
            <a:endParaRPr/>
          </a:p>
          <a:p>
            <a:pPr indent="0" lvl="0" marL="0" rtl="0" algn="l">
              <a:lnSpc>
                <a:spcPct val="90000"/>
              </a:lnSpc>
              <a:spcBef>
                <a:spcPts val="1000"/>
              </a:spcBef>
              <a:spcAft>
                <a:spcPts val="0"/>
              </a:spcAft>
              <a:buSzPts val="2800"/>
              <a:buNone/>
            </a:pPr>
            <a:r>
              <a:t/>
            </a:r>
            <a:endParaRPr/>
          </a:p>
        </p:txBody>
      </p:sp>
      <p:sp>
        <p:nvSpPr>
          <p:cNvPr id="417" name="Google Shape;417;p44"/>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id="418" name="Google Shape;418;p44"/>
          <p:cNvPicPr preferRelativeResize="0"/>
          <p:nvPr/>
        </p:nvPicPr>
        <p:blipFill rotWithShape="1">
          <a:blip r:embed="rId4">
            <a:alphaModFix/>
          </a:blip>
          <a:srcRect b="0" l="0" r="0" t="0"/>
          <a:stretch/>
        </p:blipFill>
        <p:spPr>
          <a:xfrm>
            <a:off x="5161813" y="4940975"/>
            <a:ext cx="1868373" cy="118511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p46"/>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Reviewing Transfers</a:t>
            </a:r>
            <a:endParaRPr/>
          </a:p>
        </p:txBody>
      </p:sp>
      <p:sp>
        <p:nvSpPr>
          <p:cNvPr id="425" name="Google Shape;425;p46"/>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426" name="Google Shape;426;p46"/>
          <p:cNvSpPr txBox="1"/>
          <p:nvPr>
            <p:ph idx="1" type="body"/>
          </p:nvPr>
        </p:nvSpPr>
        <p:spPr>
          <a:xfrm>
            <a:off x="507810" y="1752600"/>
            <a:ext cx="5334000" cy="2819401"/>
          </a:xfrm>
          <a:prstGeom prst="rect">
            <a:avLst/>
          </a:prstGeom>
          <a:noFill/>
          <a:ln>
            <a:noFill/>
          </a:ln>
        </p:spPr>
        <p:txBody>
          <a:bodyPr anchorCtr="0" anchor="t" bIns="45700" lIns="91425" spcFirstLastPara="1" rIns="91425" wrap="square" tIns="45700">
            <a:normAutofit/>
          </a:bodyPr>
          <a:lstStyle/>
          <a:p>
            <a:pPr indent="0" lvl="0" marL="50800" rtl="0" algn="l">
              <a:lnSpc>
                <a:spcPct val="90000"/>
              </a:lnSpc>
              <a:spcBef>
                <a:spcPts val="1000"/>
              </a:spcBef>
              <a:spcAft>
                <a:spcPts val="0"/>
              </a:spcAft>
              <a:buSzPts val="2800"/>
              <a:buNone/>
            </a:pPr>
            <a:r>
              <a:rPr lang="en-US"/>
              <a:t>After every transfer ask:</a:t>
            </a:r>
            <a:endParaRPr/>
          </a:p>
          <a:p>
            <a:pPr indent="-381000" lvl="1" marL="914400" rtl="0" algn="l">
              <a:lnSpc>
                <a:spcPct val="90000"/>
              </a:lnSpc>
              <a:spcBef>
                <a:spcPts val="500"/>
              </a:spcBef>
              <a:spcAft>
                <a:spcPts val="0"/>
              </a:spcAft>
              <a:buSzPts val="2400"/>
              <a:buFont typeface="Arial"/>
              <a:buChar char="•"/>
            </a:pPr>
            <a:r>
              <a:rPr lang="en-US" sz="2800"/>
              <a:t>Was this preventable?</a:t>
            </a:r>
            <a:endParaRPr/>
          </a:p>
          <a:p>
            <a:pPr indent="-381000" lvl="1" marL="914400" rtl="0" algn="l">
              <a:lnSpc>
                <a:spcPct val="90000"/>
              </a:lnSpc>
              <a:spcBef>
                <a:spcPts val="500"/>
              </a:spcBef>
              <a:spcAft>
                <a:spcPts val="0"/>
              </a:spcAft>
              <a:buSzPts val="2400"/>
              <a:buFont typeface="Arial"/>
              <a:buChar char="•"/>
            </a:pPr>
            <a:r>
              <a:rPr lang="en-US" sz="2800"/>
              <a:t>Was recognition timely?</a:t>
            </a:r>
            <a:endParaRPr/>
          </a:p>
          <a:p>
            <a:pPr indent="-381000" lvl="1" marL="914400" rtl="0" algn="l">
              <a:lnSpc>
                <a:spcPct val="90000"/>
              </a:lnSpc>
              <a:spcBef>
                <a:spcPts val="500"/>
              </a:spcBef>
              <a:spcAft>
                <a:spcPts val="0"/>
              </a:spcAft>
              <a:buSzPts val="2400"/>
              <a:buFont typeface="Arial"/>
              <a:buChar char="•"/>
            </a:pPr>
            <a:r>
              <a:rPr lang="en-US" sz="2800"/>
              <a:t>Was documentation complete?</a:t>
            </a:r>
            <a:endParaRPr/>
          </a:p>
          <a:p>
            <a:pPr indent="-228600" lvl="0" marL="457200" rtl="0" algn="l">
              <a:lnSpc>
                <a:spcPct val="90000"/>
              </a:lnSpc>
              <a:spcBef>
                <a:spcPts val="1000"/>
              </a:spcBef>
              <a:spcAft>
                <a:spcPts val="0"/>
              </a:spcAft>
              <a:buSzPts val="2800"/>
              <a:buNone/>
            </a:pPr>
            <a:r>
              <a:t/>
            </a:r>
            <a:endParaRPr/>
          </a:p>
        </p:txBody>
      </p:sp>
      <p:sp>
        <p:nvSpPr>
          <p:cNvPr id="427" name="Google Shape;427;p46"/>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pic>
        <p:nvPicPr>
          <p:cNvPr descr="A nurse touching an old person's shoulder&#10;&#10;AI-generated content may be incorrect." id="428" name="Google Shape;428;p46"/>
          <p:cNvPicPr preferRelativeResize="0"/>
          <p:nvPr/>
        </p:nvPicPr>
        <p:blipFill rotWithShape="1">
          <a:blip r:embed="rId3">
            <a:alphaModFix/>
          </a:blip>
          <a:srcRect b="0" l="0" r="0" t="0"/>
          <a:stretch/>
        </p:blipFill>
        <p:spPr>
          <a:xfrm>
            <a:off x="6200868" y="1752600"/>
            <a:ext cx="5357612" cy="357174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3" name="Shape 433"/>
        <p:cNvGrpSpPr/>
        <p:nvPr/>
      </p:nvGrpSpPr>
      <p:grpSpPr>
        <a:xfrm>
          <a:off x="0" y="0"/>
          <a:ext cx="0" cy="0"/>
          <a:chOff x="0" y="0"/>
          <a:chExt cx="0" cy="0"/>
        </a:xfrm>
      </p:grpSpPr>
      <p:sp>
        <p:nvSpPr>
          <p:cNvPr id="434" name="Google Shape;434;p47"/>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Leadership Ownership</a:t>
            </a:r>
            <a:endParaRPr/>
          </a:p>
        </p:txBody>
      </p:sp>
      <p:sp>
        <p:nvSpPr>
          <p:cNvPr id="435" name="Google Shape;435;p47"/>
          <p:cNvSpPr txBox="1"/>
          <p:nvPr>
            <p:ph idx="1" type="body"/>
          </p:nvPr>
        </p:nvSpPr>
        <p:spPr>
          <a:xfrm>
            <a:off x="838200" y="1485995"/>
            <a:ext cx="5162550" cy="4690968"/>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0"/>
              </a:spcAft>
              <a:buSzPts val="2800"/>
              <a:buNone/>
            </a:pPr>
            <a:r>
              <a:rPr lang="en-US"/>
              <a:t>Leaders:  </a:t>
            </a:r>
            <a:endParaRPr/>
          </a:p>
          <a:p>
            <a:pPr indent="-406400" lvl="0" marL="457200" rtl="0" algn="l">
              <a:lnSpc>
                <a:spcPct val="90000"/>
              </a:lnSpc>
              <a:spcBef>
                <a:spcPts val="1000"/>
              </a:spcBef>
              <a:spcAft>
                <a:spcPts val="0"/>
              </a:spcAft>
              <a:buSzPts val="2800"/>
              <a:buChar char="•"/>
            </a:pPr>
            <a:r>
              <a:rPr lang="en-US"/>
              <a:t>Review data monthly</a:t>
            </a:r>
            <a:endParaRPr/>
          </a:p>
          <a:p>
            <a:pPr indent="-406400" lvl="0" marL="457200" rtl="0" algn="l">
              <a:lnSpc>
                <a:spcPct val="90000"/>
              </a:lnSpc>
              <a:spcBef>
                <a:spcPts val="1000"/>
              </a:spcBef>
              <a:spcAft>
                <a:spcPts val="0"/>
              </a:spcAft>
              <a:buSzPts val="2800"/>
              <a:buChar char="•"/>
            </a:pPr>
            <a:r>
              <a:rPr lang="en-US"/>
              <a:t>Standardize expectations</a:t>
            </a:r>
            <a:endParaRPr/>
          </a:p>
          <a:p>
            <a:pPr indent="-406400" lvl="0" marL="457200" rtl="0" algn="l">
              <a:lnSpc>
                <a:spcPct val="90000"/>
              </a:lnSpc>
              <a:spcBef>
                <a:spcPts val="1000"/>
              </a:spcBef>
              <a:spcAft>
                <a:spcPts val="0"/>
              </a:spcAft>
              <a:buSzPts val="2800"/>
              <a:buChar char="•"/>
            </a:pPr>
            <a:r>
              <a:rPr lang="en-US"/>
              <a:t>Audit documentation</a:t>
            </a:r>
            <a:endParaRPr/>
          </a:p>
          <a:p>
            <a:pPr indent="-406400" lvl="0" marL="457200" rtl="0" algn="l">
              <a:lnSpc>
                <a:spcPct val="90000"/>
              </a:lnSpc>
              <a:spcBef>
                <a:spcPts val="1000"/>
              </a:spcBef>
              <a:spcAft>
                <a:spcPts val="0"/>
              </a:spcAft>
              <a:buSzPts val="2800"/>
              <a:buChar char="•"/>
            </a:pPr>
            <a:r>
              <a:rPr lang="en-US"/>
              <a:t>Engage providers</a:t>
            </a:r>
            <a:endParaRPr/>
          </a:p>
          <a:p>
            <a:pPr indent="-406400" lvl="0" marL="457200" rtl="0" algn="l">
              <a:lnSpc>
                <a:spcPct val="90000"/>
              </a:lnSpc>
              <a:spcBef>
                <a:spcPts val="1000"/>
              </a:spcBef>
              <a:spcAft>
                <a:spcPts val="0"/>
              </a:spcAft>
              <a:buSzPts val="2800"/>
              <a:buChar char="•"/>
            </a:pPr>
            <a:r>
              <a:rPr lang="en-US"/>
              <a:t>Engage staff</a:t>
            </a:r>
            <a:endParaRPr/>
          </a:p>
          <a:p>
            <a:pPr indent="-406400" lvl="0" marL="457200" rtl="0" algn="l">
              <a:lnSpc>
                <a:spcPct val="90000"/>
              </a:lnSpc>
              <a:spcBef>
                <a:spcPts val="1000"/>
              </a:spcBef>
              <a:spcAft>
                <a:spcPts val="0"/>
              </a:spcAft>
              <a:buSzPts val="2800"/>
              <a:buChar char="•"/>
            </a:pPr>
            <a:r>
              <a:rPr lang="en-US"/>
              <a:t>Incorporate INTERACT in your day-to-day processes! </a:t>
            </a:r>
            <a:endParaRPr/>
          </a:p>
          <a:p>
            <a:pPr indent="-228600" lvl="0" marL="457200" rtl="0" algn="l">
              <a:lnSpc>
                <a:spcPct val="90000"/>
              </a:lnSpc>
              <a:spcBef>
                <a:spcPts val="1000"/>
              </a:spcBef>
              <a:spcAft>
                <a:spcPts val="0"/>
              </a:spcAft>
              <a:buSzPts val="2800"/>
              <a:buNone/>
            </a:pPr>
            <a:r>
              <a:t/>
            </a:r>
            <a:endParaRPr/>
          </a:p>
        </p:txBody>
      </p:sp>
      <p:sp>
        <p:nvSpPr>
          <p:cNvPr id="436" name="Google Shape;436;p47"/>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600"/>
              </a:spcAft>
              <a:buSzPts val="1200"/>
              <a:buNone/>
            </a:pPr>
            <a:fld id="{00000000-1234-1234-1234-123412341234}" type="slidenum">
              <a:rPr lang="en-US"/>
              <a:t>‹#›</a:t>
            </a:fld>
            <a:endParaRPr/>
          </a:p>
        </p:txBody>
      </p:sp>
      <p:pic>
        <p:nvPicPr>
          <p:cNvPr id="437" name="Google Shape;437;p47"/>
          <p:cNvPicPr preferRelativeResize="0"/>
          <p:nvPr/>
        </p:nvPicPr>
        <p:blipFill rotWithShape="1">
          <a:blip r:embed="rId3">
            <a:alphaModFix/>
          </a:blip>
          <a:srcRect b="1" l="16485" r="21611" t="0"/>
          <a:stretch/>
        </p:blipFill>
        <p:spPr>
          <a:xfrm>
            <a:off x="6191250" y="1485995"/>
            <a:ext cx="5162550" cy="4690968"/>
          </a:xfrm>
          <a:prstGeom prst="rect">
            <a:avLst/>
          </a:prstGeom>
          <a:noFill/>
          <a:ln>
            <a:noFill/>
          </a:ln>
          <a:effectLst>
            <a:outerShdw blurRad="292100" rotWithShape="0" algn="tl" dir="2700000" dist="139700">
              <a:srgbClr val="333333">
                <a:alpha val="65098"/>
              </a:srgbClr>
            </a:outerShdw>
          </a:effectLst>
        </p:spPr>
      </p:pic>
      <p:sp>
        <p:nvSpPr>
          <p:cNvPr id="438" name="Google Shape;438;p47"/>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60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3" name="Shape 443"/>
        <p:cNvGrpSpPr/>
        <p:nvPr/>
      </p:nvGrpSpPr>
      <p:grpSpPr>
        <a:xfrm>
          <a:off x="0" y="0"/>
          <a:ext cx="0" cy="0"/>
          <a:chOff x="0" y="0"/>
          <a:chExt cx="0" cy="0"/>
        </a:xfrm>
      </p:grpSpPr>
      <p:sp>
        <p:nvSpPr>
          <p:cNvPr id="444" name="Google Shape;444;p68"/>
          <p:cNvSpPr txBox="1"/>
          <p:nvPr>
            <p:ph type="ctrTitle"/>
          </p:nvPr>
        </p:nvSpPr>
        <p:spPr>
          <a:xfrm>
            <a:off x="400565" y="3793523"/>
            <a:ext cx="11791434" cy="770539"/>
          </a:xfrm>
          <a:prstGeom prst="rect">
            <a:avLst/>
          </a:prstGeom>
          <a:noFill/>
          <a:ln>
            <a:noFill/>
          </a:ln>
        </p:spPr>
        <p:txBody>
          <a:bodyPr anchorCtr="0" anchor="ctr" bIns="45700" lIns="91425" spcFirstLastPara="1" rIns="91425" wrap="square" tIns="45700">
            <a:normAutofit fontScale="90000"/>
          </a:bodyPr>
          <a:lstStyle/>
          <a:p>
            <a:pPr indent="0" lvl="0" marL="0" rtl="0" algn="l">
              <a:lnSpc>
                <a:spcPct val="90000"/>
              </a:lnSpc>
              <a:spcBef>
                <a:spcPts val="0"/>
              </a:spcBef>
              <a:spcAft>
                <a:spcPts val="0"/>
              </a:spcAft>
              <a:buClr>
                <a:schemeClr val="lt1"/>
              </a:buClr>
              <a:buSzPct val="102857"/>
              <a:buFont typeface="Arial"/>
              <a:buNone/>
            </a:pPr>
            <a:r>
              <a:rPr lang="en-US" sz="3150"/>
              <a:t>Staff Training for Care Transitions and Reducing Rehospitalization Risk</a:t>
            </a:r>
            <a:endParaRPr sz="3150"/>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9" name="Shape 449"/>
        <p:cNvGrpSpPr/>
        <p:nvPr/>
      </p:nvGrpSpPr>
      <p:grpSpPr>
        <a:xfrm>
          <a:off x="0" y="0"/>
          <a:ext cx="0" cy="0"/>
          <a:chOff x="0" y="0"/>
          <a:chExt cx="0" cy="0"/>
        </a:xfrm>
      </p:grpSpPr>
      <p:sp>
        <p:nvSpPr>
          <p:cNvPr id="450" name="Google Shape;450;p69"/>
          <p:cNvSpPr txBox="1"/>
          <p:nvPr>
            <p:ph type="title"/>
          </p:nvPr>
        </p:nvSpPr>
        <p:spPr>
          <a:xfrm>
            <a:off x="622731" y="29378"/>
            <a:ext cx="10652335"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77B"/>
              </a:buClr>
              <a:buSzPts val="3600"/>
              <a:buFont typeface="Arial"/>
              <a:buNone/>
            </a:pPr>
            <a:r>
              <a:rPr lang="en-US" sz="3400"/>
              <a:t>Foster a Culture of Person-Centered Care</a:t>
            </a:r>
            <a:endParaRPr sz="3400"/>
          </a:p>
        </p:txBody>
      </p:sp>
      <p:sp>
        <p:nvSpPr>
          <p:cNvPr id="451" name="Google Shape;451;p69"/>
          <p:cNvSpPr txBox="1"/>
          <p:nvPr>
            <p:ph idx="1" type="body"/>
          </p:nvPr>
        </p:nvSpPr>
        <p:spPr>
          <a:xfrm>
            <a:off x="481300" y="1074475"/>
            <a:ext cx="7829400" cy="5677947"/>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a:solidFill>
                  <a:srgbClr val="7F7F7F"/>
                </a:solidFill>
              </a:rPr>
              <a:t>Training to Support Safe Care Transitions to Home </a:t>
            </a:r>
            <a:endParaRPr b="1" sz="2400">
              <a:solidFill>
                <a:srgbClr val="7F7F7F"/>
              </a:solidFill>
            </a:endParaRPr>
          </a:p>
          <a:p>
            <a:pPr indent="-330200" lvl="0" marL="457200" rtl="0" algn="l">
              <a:lnSpc>
                <a:spcPct val="90000"/>
              </a:lnSpc>
              <a:spcBef>
                <a:spcPts val="1000"/>
              </a:spcBef>
              <a:spcAft>
                <a:spcPts val="0"/>
              </a:spcAft>
              <a:buSzPts val="1600"/>
              <a:buChar char="•"/>
            </a:pPr>
            <a:r>
              <a:rPr b="1" lang="en-US" sz="1600"/>
              <a:t>Build shared accountability for successful care transitions </a:t>
            </a:r>
            <a:r>
              <a:rPr lang="en-US" sz="1600"/>
              <a:t>by embedding person-centered care principles into onboarding and ongoing education, reinforcing that every team member plays a role in preventing avoidable rehospitalizations.</a:t>
            </a:r>
            <a:endParaRPr sz="1600"/>
          </a:p>
          <a:p>
            <a:pPr indent="-330200" lvl="0" marL="457200" rtl="0" algn="l">
              <a:lnSpc>
                <a:spcPct val="90000"/>
              </a:lnSpc>
              <a:spcBef>
                <a:spcPts val="1000"/>
              </a:spcBef>
              <a:spcAft>
                <a:spcPts val="0"/>
              </a:spcAft>
              <a:buSzPts val="1600"/>
              <a:buChar char="•"/>
            </a:pPr>
            <a:r>
              <a:rPr b="1" lang="en-US" sz="1600"/>
              <a:t>Align person-centered care training </a:t>
            </a:r>
            <a:r>
              <a:rPr lang="en-US" sz="1600"/>
              <a:t>so staff understand not only what actions to take during transitions, but why individualized planning, communication, and relationship-centered practices matter for clients, families, and interdisciplinary teams.</a:t>
            </a:r>
            <a:endParaRPr sz="1600"/>
          </a:p>
          <a:p>
            <a:pPr indent="-330200" lvl="0" marL="457200" rtl="0" algn="l">
              <a:lnSpc>
                <a:spcPct val="90000"/>
              </a:lnSpc>
              <a:spcBef>
                <a:spcPts val="1000"/>
              </a:spcBef>
              <a:spcAft>
                <a:spcPts val="0"/>
              </a:spcAft>
              <a:buSzPts val="1600"/>
              <a:buChar char="•"/>
            </a:pPr>
            <a:r>
              <a:rPr b="1" lang="en-US" sz="1600"/>
              <a:t>Use practical, real-world care transition scenarios </a:t>
            </a:r>
            <a:r>
              <a:rPr lang="en-US" sz="1600"/>
              <a:t>to help staff confidently apply person-centered approaches in daily practice (e.g., recognizing subtle changes in condition, honoring client preferences, and ensuring clear handoffs across settings).</a:t>
            </a:r>
            <a:endParaRPr sz="1600"/>
          </a:p>
          <a:p>
            <a:pPr indent="-330200" lvl="0" marL="457200" rtl="0" algn="l">
              <a:lnSpc>
                <a:spcPct val="90000"/>
              </a:lnSpc>
              <a:spcBef>
                <a:spcPts val="1000"/>
              </a:spcBef>
              <a:spcAft>
                <a:spcPts val="0"/>
              </a:spcAft>
              <a:buSzPts val="1600"/>
              <a:buChar char="•"/>
            </a:pPr>
            <a:r>
              <a:rPr b="1" lang="en-US" sz="1600"/>
              <a:t>Strengthen competency through </a:t>
            </a:r>
            <a:r>
              <a:rPr lang="en-US" sz="1600"/>
              <a:t>interdisciplinary case reviews, and timely feedback, supporting staff in identifying early warning signs, escalating concerns appropriately to reduce risk of complications and unnecessary hospital readmissions.</a:t>
            </a:r>
            <a:endParaRPr sz="1600"/>
          </a:p>
          <a:p>
            <a:pPr indent="-330200" lvl="0" marL="457200" rtl="0" algn="l">
              <a:lnSpc>
                <a:spcPct val="90000"/>
              </a:lnSpc>
              <a:spcBef>
                <a:spcPts val="1000"/>
              </a:spcBef>
              <a:spcAft>
                <a:spcPts val="0"/>
              </a:spcAft>
              <a:buSzPts val="1600"/>
              <a:buChar char="•"/>
            </a:pPr>
            <a:r>
              <a:rPr b="1" lang="en-US" sz="1600"/>
              <a:t>Co-design training with input from frontline caregivers, clinical leaders, and care partners </a:t>
            </a:r>
            <a:r>
              <a:rPr lang="en-US" sz="1600"/>
              <a:t>to ensure content reflects real workflows, common transition gaps, and value-based care expectations, ultimately creating smoother transitions and safer outcomes for those served.</a:t>
            </a:r>
            <a:endParaRPr sz="1600"/>
          </a:p>
          <a:p>
            <a:pPr indent="0" lvl="0" marL="0" rtl="0" algn="l">
              <a:lnSpc>
                <a:spcPct val="90000"/>
              </a:lnSpc>
              <a:spcBef>
                <a:spcPts val="1000"/>
              </a:spcBef>
              <a:spcAft>
                <a:spcPts val="0"/>
              </a:spcAft>
              <a:buSzPts val="1800"/>
              <a:buNone/>
            </a:pPr>
            <a:r>
              <a:t/>
            </a:r>
            <a:endParaRPr sz="1600">
              <a:solidFill>
                <a:srgbClr val="747474"/>
              </a:solidFill>
            </a:endParaRPr>
          </a:p>
        </p:txBody>
      </p:sp>
      <p:sp>
        <p:nvSpPr>
          <p:cNvPr id="452" name="Google Shape;452;p69"/>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US"/>
              <a:t>‹#›</a:t>
            </a:fld>
            <a:endParaRPr/>
          </a:p>
        </p:txBody>
      </p:sp>
      <p:pic>
        <p:nvPicPr>
          <p:cNvPr id="453" name="Google Shape;453;p69"/>
          <p:cNvPicPr preferRelativeResize="0"/>
          <p:nvPr/>
        </p:nvPicPr>
        <p:blipFill rotWithShape="1">
          <a:blip r:embed="rId3">
            <a:alphaModFix/>
          </a:blip>
          <a:srcRect b="0" l="0" r="0" t="0"/>
          <a:stretch/>
        </p:blipFill>
        <p:spPr>
          <a:xfrm>
            <a:off x="7978552" y="6277424"/>
            <a:ext cx="2297963" cy="474998"/>
          </a:xfrm>
          <a:prstGeom prst="rect">
            <a:avLst/>
          </a:prstGeom>
          <a:noFill/>
          <a:ln>
            <a:noFill/>
          </a:ln>
        </p:spPr>
      </p:pic>
      <p:pic>
        <p:nvPicPr>
          <p:cNvPr id="454" name="Google Shape;454;p69" title="Screenshot 2026-03-01 at 6.34.33 PM.png"/>
          <p:cNvPicPr preferRelativeResize="0"/>
          <p:nvPr/>
        </p:nvPicPr>
        <p:blipFill rotWithShape="1">
          <a:blip r:embed="rId4">
            <a:alphaModFix/>
          </a:blip>
          <a:srcRect b="0" l="0" r="0" t="0"/>
          <a:stretch/>
        </p:blipFill>
        <p:spPr>
          <a:xfrm>
            <a:off x="8463100" y="1638395"/>
            <a:ext cx="3576499" cy="3750007"/>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sp>
        <p:nvSpPr>
          <p:cNvPr id="460" name="Google Shape;460;p45"/>
          <p:cNvSpPr txBox="1"/>
          <p:nvPr>
            <p:ph type="title"/>
          </p:nvPr>
        </p:nvSpPr>
        <p:spPr>
          <a:xfrm>
            <a:off x="309965" y="160432"/>
            <a:ext cx="11678941"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822"/>
              <a:t>Strengthening Care Transitions</a:t>
            </a:r>
            <a:endParaRPr/>
          </a:p>
        </p:txBody>
      </p:sp>
      <p:sp>
        <p:nvSpPr>
          <p:cNvPr id="461" name="Google Shape;461;p45"/>
          <p:cNvSpPr txBox="1"/>
          <p:nvPr>
            <p:ph idx="1" type="body"/>
          </p:nvPr>
        </p:nvSpPr>
        <p:spPr>
          <a:xfrm>
            <a:off x="524200" y="1117250"/>
            <a:ext cx="7374300" cy="5566800"/>
          </a:xfrm>
          <a:prstGeom prst="rect">
            <a:avLst/>
          </a:prstGeom>
          <a:noFill/>
          <a:ln>
            <a:noFill/>
          </a:ln>
        </p:spPr>
        <p:txBody>
          <a:bodyPr anchorCtr="0" anchor="t" bIns="45700" lIns="91425" spcFirstLastPara="1" rIns="91425" wrap="square" tIns="45700">
            <a:noAutofit/>
          </a:bodyPr>
          <a:lstStyle/>
          <a:p>
            <a:pPr indent="0" lvl="0" marL="114300" rtl="0" algn="l">
              <a:lnSpc>
                <a:spcPct val="90000"/>
              </a:lnSpc>
              <a:spcBef>
                <a:spcPts val="1000"/>
              </a:spcBef>
              <a:spcAft>
                <a:spcPts val="0"/>
              </a:spcAft>
              <a:buSzPts val="1800"/>
              <a:buNone/>
            </a:pPr>
            <a:r>
              <a:rPr b="1" lang="en-US" sz="2400"/>
              <a:t>Training with Collaborative Partners</a:t>
            </a:r>
            <a:endParaRPr/>
          </a:p>
          <a:p>
            <a:pPr indent="-330200" lvl="0" marL="457200" rtl="0" algn="l">
              <a:lnSpc>
                <a:spcPct val="90000"/>
              </a:lnSpc>
              <a:spcBef>
                <a:spcPts val="1000"/>
              </a:spcBef>
              <a:spcAft>
                <a:spcPts val="0"/>
              </a:spcAft>
              <a:buSzPts val="1600"/>
              <a:buChar char="•"/>
            </a:pPr>
            <a:r>
              <a:rPr b="1" lang="en-US" sz="1600"/>
              <a:t>Foster shared accountability </a:t>
            </a:r>
            <a:r>
              <a:rPr lang="en-US" sz="1600"/>
              <a:t>by aligning transition-of-care education across partners, ensuring leaders and staff understand how every discipline contributes to safe discharges, continuity of care, and prevention of avoidable readmissions.</a:t>
            </a:r>
            <a:endParaRPr sz="1600"/>
          </a:p>
          <a:p>
            <a:pPr indent="-330200" lvl="0" marL="457200" rtl="0" algn="l">
              <a:lnSpc>
                <a:spcPct val="90000"/>
              </a:lnSpc>
              <a:spcBef>
                <a:spcPts val="1000"/>
              </a:spcBef>
              <a:spcAft>
                <a:spcPts val="0"/>
              </a:spcAft>
              <a:buSzPts val="1600"/>
              <a:buChar char="•"/>
            </a:pPr>
            <a:r>
              <a:rPr b="1" lang="en-US" sz="1600"/>
              <a:t>Use Interdisciplinary training to reinforce the why behind coordinated care transition practices, </a:t>
            </a:r>
            <a:r>
              <a:rPr lang="en-US" sz="1600"/>
              <a:t>supporting clear communication, consistent messaging, and early identification of changes in condition across providers and settings.</a:t>
            </a:r>
            <a:endParaRPr sz="1600"/>
          </a:p>
          <a:p>
            <a:pPr indent="-330200" lvl="0" marL="457200" rtl="0" algn="l">
              <a:lnSpc>
                <a:spcPct val="90000"/>
              </a:lnSpc>
              <a:spcBef>
                <a:spcPts val="1000"/>
              </a:spcBef>
              <a:spcAft>
                <a:spcPts val="0"/>
              </a:spcAft>
              <a:buSzPts val="1600"/>
              <a:buChar char="•"/>
            </a:pPr>
            <a:r>
              <a:rPr b="1" lang="en-US" sz="1600"/>
              <a:t>Leverage technology </a:t>
            </a:r>
            <a:r>
              <a:rPr lang="en-US" sz="1600"/>
              <a:t>to deliver standardized, evidence-based education and real-time updates across partner organizations (e.g., virtual training platforms, digital communication tools that close gaps during handoffs).</a:t>
            </a:r>
            <a:endParaRPr sz="1600"/>
          </a:p>
          <a:p>
            <a:pPr indent="-330200" lvl="0" marL="457200" rtl="0" algn="l">
              <a:lnSpc>
                <a:spcPct val="90000"/>
              </a:lnSpc>
              <a:spcBef>
                <a:spcPts val="1000"/>
              </a:spcBef>
              <a:spcAft>
                <a:spcPts val="0"/>
              </a:spcAft>
              <a:buSzPts val="1600"/>
              <a:buChar char="•"/>
            </a:pPr>
            <a:r>
              <a:rPr b="1" lang="en-US" sz="1600"/>
              <a:t>Co-develop shared care protocols, escalation pathways, and risk-stratification strategies </a:t>
            </a:r>
            <a:r>
              <a:rPr lang="en-US" sz="1600"/>
              <a:t>through collaborative training sessions that support rapid response to post-discharge concerns.</a:t>
            </a:r>
            <a:endParaRPr sz="1600"/>
          </a:p>
          <a:p>
            <a:pPr indent="-330200" lvl="0" marL="457200" rtl="0" algn="l">
              <a:lnSpc>
                <a:spcPct val="90000"/>
              </a:lnSpc>
              <a:spcBef>
                <a:spcPts val="1000"/>
              </a:spcBef>
              <a:spcAft>
                <a:spcPts val="0"/>
              </a:spcAft>
              <a:buSzPts val="1600"/>
              <a:buChar char="•"/>
            </a:pPr>
            <a:r>
              <a:rPr b="1" lang="en-US" sz="1600"/>
              <a:t>Promote a unified person-centered transition-to-hom</a:t>
            </a:r>
            <a:r>
              <a:rPr lang="en-US" sz="1600"/>
              <a:t>e </a:t>
            </a:r>
            <a:r>
              <a:rPr b="1" lang="en-US" sz="1600"/>
              <a:t>approach </a:t>
            </a:r>
            <a:r>
              <a:rPr lang="en-US" sz="1600"/>
              <a:t>that respects each partner’s role, reduces fragmentation and duplication, and strengthens collective responsibility for care outcomes, and safer recovery at home.</a:t>
            </a:r>
            <a:endParaRPr sz="1600">
              <a:solidFill>
                <a:srgbClr val="747474"/>
              </a:solidFill>
            </a:endParaRPr>
          </a:p>
        </p:txBody>
      </p:sp>
      <p:sp>
        <p:nvSpPr>
          <p:cNvPr id="462" name="Google Shape;462;p45"/>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US"/>
              <a:t>‹#›</a:t>
            </a:fld>
            <a:endParaRPr/>
          </a:p>
        </p:txBody>
      </p:sp>
      <p:pic>
        <p:nvPicPr>
          <p:cNvPr id="463" name="Google Shape;463;p45"/>
          <p:cNvPicPr preferRelativeResize="0"/>
          <p:nvPr/>
        </p:nvPicPr>
        <p:blipFill rotWithShape="1">
          <a:blip r:embed="rId3">
            <a:alphaModFix/>
          </a:blip>
          <a:srcRect b="0" l="0" r="0" t="0"/>
          <a:stretch/>
        </p:blipFill>
        <p:spPr>
          <a:xfrm>
            <a:off x="7978552" y="6277424"/>
            <a:ext cx="2297963" cy="474998"/>
          </a:xfrm>
          <a:prstGeom prst="rect">
            <a:avLst/>
          </a:prstGeom>
          <a:noFill/>
          <a:ln>
            <a:noFill/>
          </a:ln>
        </p:spPr>
      </p:pic>
      <p:pic>
        <p:nvPicPr>
          <p:cNvPr descr="A group of women in scrubs&#10;&#10;AI-generated content may be incorrect." id="464" name="Google Shape;464;p45"/>
          <p:cNvPicPr preferRelativeResize="0"/>
          <p:nvPr/>
        </p:nvPicPr>
        <p:blipFill rotWithShape="1">
          <a:blip r:embed="rId4">
            <a:alphaModFix/>
          </a:blip>
          <a:srcRect b="0" l="0" r="0" t="0"/>
          <a:stretch/>
        </p:blipFill>
        <p:spPr>
          <a:xfrm>
            <a:off x="8646477" y="1004186"/>
            <a:ext cx="3260075" cy="4890112"/>
          </a:xfrm>
          <a:prstGeom prst="rect">
            <a:avLst/>
          </a:prstGeom>
          <a:noFill/>
          <a:ln>
            <a:noFill/>
          </a:ln>
          <a:effectLst>
            <a:outerShdw blurRad="57150" rotWithShape="0" algn="bl" dir="5400000" dist="19050">
              <a:srgbClr val="000000">
                <a:alpha val="50196"/>
              </a:srgbClr>
            </a:outerShdw>
          </a:effectLst>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9" name="Shape 469"/>
        <p:cNvGrpSpPr/>
        <p:nvPr/>
      </p:nvGrpSpPr>
      <p:grpSpPr>
        <a:xfrm>
          <a:off x="0" y="0"/>
          <a:ext cx="0" cy="0"/>
          <a:chOff x="0" y="0"/>
          <a:chExt cx="0" cy="0"/>
        </a:xfrm>
      </p:grpSpPr>
      <p:sp>
        <p:nvSpPr>
          <p:cNvPr id="470" name="Google Shape;470;p71"/>
          <p:cNvSpPr txBox="1"/>
          <p:nvPr>
            <p:ph type="title"/>
          </p:nvPr>
        </p:nvSpPr>
        <p:spPr>
          <a:xfrm>
            <a:off x="753491" y="180857"/>
            <a:ext cx="10515600" cy="1325700"/>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sz="3400"/>
              <a:t>Training In Action – Care Transitions in Practice </a:t>
            </a:r>
            <a:endParaRPr sz="3400"/>
          </a:p>
        </p:txBody>
      </p:sp>
      <p:sp>
        <p:nvSpPr>
          <p:cNvPr id="471" name="Google Shape;471;p71"/>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US"/>
              <a:t>‹#›</a:t>
            </a:fld>
            <a:endParaRPr/>
          </a:p>
        </p:txBody>
      </p:sp>
      <p:pic>
        <p:nvPicPr>
          <p:cNvPr id="472" name="Google Shape;472;p71"/>
          <p:cNvPicPr preferRelativeResize="0"/>
          <p:nvPr/>
        </p:nvPicPr>
        <p:blipFill rotWithShape="1">
          <a:blip r:embed="rId3">
            <a:alphaModFix/>
          </a:blip>
          <a:srcRect b="0" l="0" r="0" t="0"/>
          <a:stretch/>
        </p:blipFill>
        <p:spPr>
          <a:xfrm>
            <a:off x="7978552" y="6277424"/>
            <a:ext cx="2297963" cy="474998"/>
          </a:xfrm>
          <a:prstGeom prst="rect">
            <a:avLst/>
          </a:prstGeom>
          <a:noFill/>
          <a:ln>
            <a:noFill/>
          </a:ln>
        </p:spPr>
      </p:pic>
      <p:sp>
        <p:nvSpPr>
          <p:cNvPr id="473" name="Google Shape;473;p71"/>
          <p:cNvSpPr txBox="1"/>
          <p:nvPr>
            <p:ph idx="1" type="body"/>
          </p:nvPr>
        </p:nvSpPr>
        <p:spPr>
          <a:xfrm>
            <a:off x="838200" y="1506414"/>
            <a:ext cx="10515600" cy="4670549"/>
          </a:xfrm>
          <a:prstGeom prst="rect">
            <a:avLst/>
          </a:prstGeom>
          <a:noFill/>
          <a:ln>
            <a:noFill/>
          </a:ln>
        </p:spPr>
        <p:txBody>
          <a:bodyPr anchorCtr="0" anchor="t" bIns="45700" lIns="91425" spcFirstLastPara="1" rIns="91425" wrap="square" tIns="45700">
            <a:normAutofit/>
          </a:bodyPr>
          <a:lstStyle/>
          <a:p>
            <a:pPr indent="0" lvl="0" marL="114300" rtl="0" algn="l">
              <a:lnSpc>
                <a:spcPct val="90000"/>
              </a:lnSpc>
              <a:spcBef>
                <a:spcPts val="1000"/>
              </a:spcBef>
              <a:spcAft>
                <a:spcPts val="0"/>
              </a:spcAft>
              <a:buSzPts val="1800"/>
              <a:buNone/>
            </a:pPr>
            <a:r>
              <a:rPr b="1" lang="en-US" sz="2200">
                <a:solidFill>
                  <a:srgbClr val="5E5E5E"/>
                </a:solidFill>
              </a:rPr>
              <a:t>Client/Patient Example:</a:t>
            </a:r>
            <a:endParaRPr sz="2200"/>
          </a:p>
          <a:p>
            <a:pPr indent="-342900" lvl="0" marL="457200" rtl="0" algn="l">
              <a:lnSpc>
                <a:spcPct val="90000"/>
              </a:lnSpc>
              <a:spcBef>
                <a:spcPts val="1000"/>
              </a:spcBef>
              <a:spcAft>
                <a:spcPts val="0"/>
              </a:spcAft>
              <a:buClr>
                <a:srgbClr val="606066"/>
              </a:buClr>
              <a:buSzPts val="1800"/>
              <a:buChar char="•"/>
            </a:pPr>
            <a:r>
              <a:rPr lang="en-US" sz="2200">
                <a:solidFill>
                  <a:srgbClr val="5E5E5E"/>
                </a:solidFill>
              </a:rPr>
              <a:t>Client condition</a:t>
            </a:r>
            <a:endParaRPr sz="2200"/>
          </a:p>
          <a:p>
            <a:pPr indent="-342900" lvl="0" marL="457200" rtl="0" algn="l">
              <a:lnSpc>
                <a:spcPct val="90000"/>
              </a:lnSpc>
              <a:spcBef>
                <a:spcPts val="1000"/>
              </a:spcBef>
              <a:spcAft>
                <a:spcPts val="0"/>
              </a:spcAft>
              <a:buClr>
                <a:srgbClr val="606066"/>
              </a:buClr>
              <a:buSzPts val="1800"/>
              <a:buChar char="•"/>
            </a:pPr>
            <a:r>
              <a:rPr lang="en-US" sz="2200">
                <a:solidFill>
                  <a:srgbClr val="5E5E5E"/>
                </a:solidFill>
              </a:rPr>
              <a:t>Client situation</a:t>
            </a:r>
            <a:endParaRPr sz="2200"/>
          </a:p>
          <a:p>
            <a:pPr indent="-342900" lvl="0" marL="457200" rtl="0" algn="l">
              <a:lnSpc>
                <a:spcPct val="90000"/>
              </a:lnSpc>
              <a:spcBef>
                <a:spcPts val="1000"/>
              </a:spcBef>
              <a:spcAft>
                <a:spcPts val="0"/>
              </a:spcAft>
              <a:buClr>
                <a:srgbClr val="606066"/>
              </a:buClr>
              <a:buSzPts val="1800"/>
              <a:buChar char="•"/>
            </a:pPr>
            <a:r>
              <a:rPr lang="en-US" sz="2200">
                <a:solidFill>
                  <a:srgbClr val="5E5E5E"/>
                </a:solidFill>
              </a:rPr>
              <a:t>Client impact</a:t>
            </a:r>
            <a:endParaRPr sz="2200"/>
          </a:p>
          <a:p>
            <a:pPr indent="-342900" lvl="0" marL="457200" rtl="0" algn="l">
              <a:lnSpc>
                <a:spcPct val="90000"/>
              </a:lnSpc>
              <a:spcBef>
                <a:spcPts val="1000"/>
              </a:spcBef>
              <a:spcAft>
                <a:spcPts val="0"/>
              </a:spcAft>
              <a:buClr>
                <a:srgbClr val="606066"/>
              </a:buClr>
              <a:buSzPts val="1800"/>
              <a:buChar char="•"/>
            </a:pPr>
            <a:r>
              <a:rPr lang="en-US" sz="2200">
                <a:solidFill>
                  <a:srgbClr val="5E5E5E"/>
                </a:solidFill>
              </a:rPr>
              <a:t>Support tools utilized</a:t>
            </a:r>
            <a:endParaRPr sz="2200"/>
          </a:p>
          <a:p>
            <a:pPr indent="-228600" lvl="0" marL="457200" rtl="0" algn="l">
              <a:lnSpc>
                <a:spcPct val="90000"/>
              </a:lnSpc>
              <a:spcBef>
                <a:spcPts val="1000"/>
              </a:spcBef>
              <a:spcAft>
                <a:spcPts val="0"/>
              </a:spcAft>
              <a:buClr>
                <a:srgbClr val="606066"/>
              </a:buClr>
              <a:buSzPts val="1800"/>
              <a:buNone/>
            </a:pPr>
            <a:r>
              <a:t/>
            </a:r>
            <a:endParaRPr sz="2200">
              <a:solidFill>
                <a:srgbClr val="5E5E5E"/>
              </a:solidFill>
            </a:endParaRPr>
          </a:p>
          <a:p>
            <a:pPr indent="0" lvl="0" marL="114300" rtl="0" algn="l">
              <a:lnSpc>
                <a:spcPct val="90000"/>
              </a:lnSpc>
              <a:spcBef>
                <a:spcPts val="1000"/>
              </a:spcBef>
              <a:spcAft>
                <a:spcPts val="0"/>
              </a:spcAft>
              <a:buSzPts val="1800"/>
              <a:buNone/>
            </a:pPr>
            <a:r>
              <a:rPr b="1" lang="en-US" sz="2200">
                <a:solidFill>
                  <a:srgbClr val="5E5E5E"/>
                </a:solidFill>
              </a:rPr>
              <a:t>Professional Care Team Training:</a:t>
            </a:r>
            <a:endParaRPr sz="2200"/>
          </a:p>
          <a:p>
            <a:pPr indent="-342900" lvl="0" marL="457200" rtl="0" algn="l">
              <a:lnSpc>
                <a:spcPct val="90000"/>
              </a:lnSpc>
              <a:spcBef>
                <a:spcPts val="1000"/>
              </a:spcBef>
              <a:spcAft>
                <a:spcPts val="0"/>
              </a:spcAft>
              <a:buClr>
                <a:srgbClr val="606066"/>
              </a:buClr>
              <a:buSzPts val="1800"/>
              <a:buChar char="•"/>
            </a:pPr>
            <a:r>
              <a:rPr lang="en-US" sz="2200">
                <a:solidFill>
                  <a:srgbClr val="5E5E5E"/>
                </a:solidFill>
              </a:rPr>
              <a:t>How is training provided?</a:t>
            </a:r>
            <a:endParaRPr sz="2200"/>
          </a:p>
          <a:p>
            <a:pPr indent="-342900" lvl="0" marL="457200" rtl="0" algn="l">
              <a:lnSpc>
                <a:spcPct val="90000"/>
              </a:lnSpc>
              <a:spcBef>
                <a:spcPts val="1000"/>
              </a:spcBef>
              <a:spcAft>
                <a:spcPts val="0"/>
              </a:spcAft>
              <a:buClr>
                <a:srgbClr val="606066"/>
              </a:buClr>
              <a:buSzPts val="1800"/>
              <a:buChar char="•"/>
            </a:pPr>
            <a:r>
              <a:rPr lang="en-US" sz="2200">
                <a:solidFill>
                  <a:srgbClr val="5E5E5E"/>
                </a:solidFill>
              </a:rPr>
              <a:t>How are skills tested/maintained?</a:t>
            </a:r>
            <a:endParaRPr sz="2200"/>
          </a:p>
          <a:p>
            <a:pPr indent="-342900" lvl="0" marL="457200" rtl="0" algn="l">
              <a:lnSpc>
                <a:spcPct val="90000"/>
              </a:lnSpc>
              <a:spcBef>
                <a:spcPts val="1000"/>
              </a:spcBef>
              <a:spcAft>
                <a:spcPts val="0"/>
              </a:spcAft>
              <a:buClr>
                <a:srgbClr val="606066"/>
              </a:buClr>
              <a:buSzPts val="1800"/>
              <a:buChar char="•"/>
            </a:pPr>
            <a:r>
              <a:rPr lang="en-US" sz="2200">
                <a:solidFill>
                  <a:srgbClr val="5E5E5E"/>
                </a:solidFill>
              </a:rPr>
              <a:t>What is gained in a long-term program?</a:t>
            </a:r>
            <a:endParaRPr sz="2200"/>
          </a:p>
          <a:p>
            <a:pPr indent="-228600" lvl="0" marL="457200" rtl="0" algn="l">
              <a:lnSpc>
                <a:spcPct val="90000"/>
              </a:lnSpc>
              <a:spcBef>
                <a:spcPts val="1000"/>
              </a:spcBef>
              <a:spcAft>
                <a:spcPts val="0"/>
              </a:spcAft>
              <a:buClr>
                <a:srgbClr val="606066"/>
              </a:buClr>
              <a:buSzPts val="1800"/>
              <a:buNone/>
            </a:pPr>
            <a:r>
              <a:t/>
            </a:r>
            <a:endParaRPr sz="2200"/>
          </a:p>
        </p:txBody>
      </p:sp>
      <p:pic>
        <p:nvPicPr>
          <p:cNvPr id="474" name="Google Shape;474;p71" title="image-callout-transition-care-1.png"/>
          <p:cNvPicPr preferRelativeResize="0"/>
          <p:nvPr/>
        </p:nvPicPr>
        <p:blipFill rotWithShape="1">
          <a:blip r:embed="rId4">
            <a:alphaModFix/>
          </a:blip>
          <a:srcRect b="0" l="0" r="0" t="0"/>
          <a:stretch/>
        </p:blipFill>
        <p:spPr>
          <a:xfrm>
            <a:off x="6351525" y="1465900"/>
            <a:ext cx="4003775" cy="3347192"/>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sp>
        <p:nvSpPr>
          <p:cNvPr id="480" name="Google Shape;480;p16"/>
          <p:cNvSpPr txBox="1"/>
          <p:nvPr>
            <p:ph type="title"/>
          </p:nvPr>
        </p:nvSpPr>
        <p:spPr>
          <a:xfrm>
            <a:off x="772166"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3600"/>
              <a:buNone/>
            </a:pPr>
            <a:r>
              <a:rPr lang="en-US"/>
              <a:t>Helpful Resources</a:t>
            </a:r>
            <a:endParaRPr/>
          </a:p>
        </p:txBody>
      </p:sp>
      <p:sp>
        <p:nvSpPr>
          <p:cNvPr id="481" name="Google Shape;481;p16"/>
          <p:cNvSpPr txBox="1"/>
          <p:nvPr>
            <p:ph idx="1" type="body"/>
          </p:nvPr>
        </p:nvSpPr>
        <p:spPr>
          <a:xfrm>
            <a:off x="838200" y="1506414"/>
            <a:ext cx="10515600" cy="4670549"/>
          </a:xfrm>
          <a:prstGeom prst="rect">
            <a:avLst/>
          </a:prstGeom>
          <a:noFill/>
          <a:ln>
            <a:noFill/>
          </a:ln>
        </p:spPr>
        <p:txBody>
          <a:bodyPr anchorCtr="0" anchor="t" bIns="45700" lIns="91425" spcFirstLastPara="1" rIns="91425" wrap="square" tIns="45700">
            <a:normAutofit lnSpcReduction="10000"/>
          </a:bodyPr>
          <a:lstStyle/>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3"/>
              </a:rPr>
              <a:t>The Centers for Medicare and Medicaid Services (CMS) HHRP (Hospital Readmission Reduction Program</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4"/>
              </a:rPr>
              <a:t>Hospital Readmissions Reduction Program</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5"/>
              </a:rPr>
              <a:t>CMS – Skilled Nursing Facility Value Based Purchasing Program</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6"/>
              </a:rPr>
              <a:t>CMS SNFVBP Confidential Feedback Reports</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7"/>
              </a:rPr>
              <a:t>CMS SNF VBP Frequently Asked Questions</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8"/>
              </a:rPr>
              <a:t>Skilled Nursing Facility Within-Stay Potentially Preventable Readmission (SNF WS PPR) Measure for the Skilled Nursing Facility Value-Based Purchasing (SNF VBP) Program</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9"/>
              </a:rPr>
              <a:t>AHRQ Hospital Guide to Reducing Medicaid Readmissions</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10"/>
              </a:rPr>
              <a:t>Quality Improvement Organizations</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11"/>
              </a:rPr>
              <a:t>The risks of hospital stays: A guide to safe recovery and returning home for older adults (Mayo Clinic) </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12"/>
              </a:rPr>
              <a:t>Pneumonia - Symptoms and causes (Mayo Clinic)</a:t>
            </a:r>
            <a:endParaRPr/>
          </a:p>
          <a:p>
            <a:pPr indent="-342900" lvl="0" marL="457200" rtl="0" algn="l">
              <a:lnSpc>
                <a:spcPct val="90000"/>
              </a:lnSpc>
              <a:spcBef>
                <a:spcPts val="1000"/>
              </a:spcBef>
              <a:spcAft>
                <a:spcPts val="0"/>
              </a:spcAft>
              <a:buClr>
                <a:srgbClr val="606066"/>
              </a:buClr>
              <a:buSzPts val="1800"/>
              <a:buChar char="•"/>
            </a:pPr>
            <a:r>
              <a:rPr lang="en-US" u="sng">
                <a:solidFill>
                  <a:schemeClr val="hlink"/>
                </a:solidFill>
                <a:hlinkClick r:id="rId13"/>
              </a:rPr>
              <a:t>Reducing Hospital Readmissions (ComForCare)</a:t>
            </a:r>
            <a:endParaRPr/>
          </a:p>
          <a:p>
            <a:pPr indent="-228600" lvl="0" marL="457200" rtl="0" algn="l">
              <a:lnSpc>
                <a:spcPct val="90000"/>
              </a:lnSpc>
              <a:spcBef>
                <a:spcPts val="1000"/>
              </a:spcBef>
              <a:spcAft>
                <a:spcPts val="0"/>
              </a:spcAft>
              <a:buClr>
                <a:srgbClr val="606066"/>
              </a:buClr>
              <a:buSzPts val="1800"/>
              <a:buNone/>
            </a:pPr>
            <a:r>
              <a:t/>
            </a:r>
            <a:endParaRPr/>
          </a:p>
          <a:p>
            <a:pPr indent="-102870" lvl="0" marL="285750" rtl="0" algn="l">
              <a:lnSpc>
                <a:spcPct val="115000"/>
              </a:lnSpc>
              <a:spcBef>
                <a:spcPts val="1000"/>
              </a:spcBef>
              <a:spcAft>
                <a:spcPts val="0"/>
              </a:spcAft>
              <a:buSzPts val="2880"/>
              <a:buNone/>
            </a:pPr>
            <a:r>
              <a:t/>
            </a:r>
            <a:endParaRPr/>
          </a:p>
          <a:p>
            <a:pPr indent="0" lvl="0" marL="0" rtl="0" algn="l">
              <a:lnSpc>
                <a:spcPct val="115000"/>
              </a:lnSpc>
              <a:spcBef>
                <a:spcPts val="1000"/>
              </a:spcBef>
              <a:spcAft>
                <a:spcPts val="0"/>
              </a:spcAft>
              <a:buSzPts val="2880"/>
              <a:buNone/>
            </a:pPr>
            <a:r>
              <a:t/>
            </a:r>
            <a:endParaRPr sz="1800">
              <a:latin typeface="Arial"/>
              <a:ea typeface="Arial"/>
              <a:cs typeface="Arial"/>
              <a:sym typeface="Arial"/>
            </a:endParaRPr>
          </a:p>
        </p:txBody>
      </p:sp>
      <p:sp>
        <p:nvSpPr>
          <p:cNvPr id="482" name="Google Shape;482;p16"/>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US"/>
              <a:t>‹#›</a:t>
            </a:fld>
            <a:endParaRPr/>
          </a:p>
        </p:txBody>
      </p:sp>
      <p:pic>
        <p:nvPicPr>
          <p:cNvPr id="483" name="Google Shape;483;p16"/>
          <p:cNvPicPr preferRelativeResize="0"/>
          <p:nvPr/>
        </p:nvPicPr>
        <p:blipFill rotWithShape="1">
          <a:blip r:embed="rId14">
            <a:alphaModFix/>
          </a:blip>
          <a:srcRect b="0" l="0" r="0" t="0"/>
          <a:stretch/>
        </p:blipFill>
        <p:spPr>
          <a:xfrm>
            <a:off x="7978552" y="6277424"/>
            <a:ext cx="2297963" cy="474998"/>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8" name="Shape 488"/>
        <p:cNvGrpSpPr/>
        <p:nvPr/>
      </p:nvGrpSpPr>
      <p:grpSpPr>
        <a:xfrm>
          <a:off x="0" y="0"/>
          <a:ext cx="0" cy="0"/>
          <a:chOff x="0" y="0"/>
          <a:chExt cx="0" cy="0"/>
        </a:xfrm>
      </p:grpSpPr>
      <p:sp>
        <p:nvSpPr>
          <p:cNvPr id="489" name="Google Shape;489;p49"/>
          <p:cNvSpPr txBox="1"/>
          <p:nvPr>
            <p:ph type="title"/>
          </p:nvPr>
        </p:nvSpPr>
        <p:spPr>
          <a:xfrm>
            <a:off x="772166"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77B"/>
              </a:buClr>
              <a:buSzPts val="3600"/>
              <a:buFont typeface="Arial"/>
              <a:buNone/>
            </a:pPr>
            <a:r>
              <a:rPr lang="en-US"/>
              <a:t>Our Panelists</a:t>
            </a:r>
            <a:endParaRPr/>
          </a:p>
        </p:txBody>
      </p:sp>
      <p:sp>
        <p:nvSpPr>
          <p:cNvPr id="490" name="Google Shape;490;p49"/>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898989"/>
              </a:buClr>
              <a:buSzPts val="800"/>
              <a:buFont typeface="Arial"/>
              <a:buNone/>
            </a:pPr>
            <a:fld id="{00000000-1234-1234-1234-123412341234}" type="slidenum">
              <a:rPr b="0" i="0" lang="en-US" sz="800" u="none" cap="none" strike="noStrike">
                <a:solidFill>
                  <a:srgbClr val="898989"/>
                </a:solidFill>
                <a:latin typeface="Arial"/>
                <a:ea typeface="Arial"/>
                <a:cs typeface="Arial"/>
                <a:sym typeface="Arial"/>
              </a:rPr>
              <a:t>‹#›</a:t>
            </a:fld>
            <a:endParaRPr b="0" i="0" sz="800" u="none" cap="none" strike="noStrike">
              <a:solidFill>
                <a:srgbClr val="898989"/>
              </a:solidFill>
              <a:latin typeface="Arial"/>
              <a:ea typeface="Arial"/>
              <a:cs typeface="Arial"/>
              <a:sym typeface="Arial"/>
            </a:endParaRPr>
          </a:p>
        </p:txBody>
      </p:sp>
      <p:pic>
        <p:nvPicPr>
          <p:cNvPr id="491" name="Google Shape;491;p49"/>
          <p:cNvPicPr preferRelativeResize="0"/>
          <p:nvPr/>
        </p:nvPicPr>
        <p:blipFill rotWithShape="1">
          <a:blip r:embed="rId3">
            <a:alphaModFix/>
          </a:blip>
          <a:srcRect b="0" l="0" r="0" t="0"/>
          <a:stretch/>
        </p:blipFill>
        <p:spPr>
          <a:xfrm>
            <a:off x="7978552" y="6277424"/>
            <a:ext cx="2297963" cy="474998"/>
          </a:xfrm>
          <a:prstGeom prst="rect">
            <a:avLst/>
          </a:prstGeom>
          <a:noFill/>
          <a:ln>
            <a:noFill/>
          </a:ln>
        </p:spPr>
      </p:pic>
      <p:pic>
        <p:nvPicPr>
          <p:cNvPr descr="A person in a blue shirt&#10;&#10;Description automatically generated" id="492" name="Google Shape;492;p49"/>
          <p:cNvPicPr preferRelativeResize="0"/>
          <p:nvPr/>
        </p:nvPicPr>
        <p:blipFill rotWithShape="1">
          <a:blip r:embed="rId4">
            <a:alphaModFix/>
          </a:blip>
          <a:srcRect b="0" l="9561" r="7867" t="5475"/>
          <a:stretch/>
        </p:blipFill>
        <p:spPr>
          <a:xfrm>
            <a:off x="7356359" y="1733388"/>
            <a:ext cx="2319602" cy="2690160"/>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
        <p:nvSpPr>
          <p:cNvPr id="493" name="Google Shape;493;p49"/>
          <p:cNvSpPr txBox="1"/>
          <p:nvPr/>
        </p:nvSpPr>
        <p:spPr>
          <a:xfrm>
            <a:off x="7356359" y="4833050"/>
            <a:ext cx="3368468"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17173"/>
              </a:buClr>
              <a:buSzPts val="1400"/>
              <a:buFont typeface="Arial"/>
              <a:buNone/>
            </a:pPr>
            <a:r>
              <a:rPr b="1" i="0" lang="en-US" sz="1400" u="none" cap="none" strike="noStrike">
                <a:solidFill>
                  <a:srgbClr val="717173"/>
                </a:solidFill>
                <a:latin typeface="Arial"/>
                <a:ea typeface="Arial"/>
                <a:cs typeface="Arial"/>
                <a:sym typeface="Arial"/>
              </a:rPr>
              <a:t>Tiffany Robinson</a:t>
            </a:r>
            <a:r>
              <a:rPr b="0" i="0" lang="en-US" sz="1400" u="none" cap="none" strike="noStrike">
                <a:solidFill>
                  <a:srgbClr val="717173"/>
                </a:solidFill>
                <a:latin typeface="Arial"/>
                <a:ea typeface="Arial"/>
                <a:cs typeface="Arial"/>
                <a:sym typeface="Arial"/>
              </a:rPr>
              <a:t>, BSW</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Training Specialist</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ComForCare Franchise Systems, LLC</a:t>
            </a:r>
            <a:endParaRPr b="0" i="0" sz="1400" u="none" cap="none" strike="noStrike">
              <a:solidFill>
                <a:srgbClr val="000000"/>
              </a:solidFill>
              <a:latin typeface="Arial"/>
              <a:ea typeface="Arial"/>
              <a:cs typeface="Arial"/>
              <a:sym typeface="Arial"/>
            </a:endParaRPr>
          </a:p>
        </p:txBody>
      </p:sp>
      <p:sp>
        <p:nvSpPr>
          <p:cNvPr id="494" name="Google Shape;494;p49"/>
          <p:cNvSpPr txBox="1"/>
          <p:nvPr/>
        </p:nvSpPr>
        <p:spPr>
          <a:xfrm>
            <a:off x="1467173" y="4970786"/>
            <a:ext cx="3170656" cy="738623"/>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717173"/>
              </a:buClr>
              <a:buSzPts val="1400"/>
              <a:buFont typeface="Arial"/>
              <a:buNone/>
            </a:pPr>
            <a:r>
              <a:rPr b="1" i="0" lang="en-US" sz="1400" u="none" cap="none" strike="noStrike">
                <a:solidFill>
                  <a:srgbClr val="717173"/>
                </a:solidFill>
                <a:latin typeface="Arial"/>
                <a:ea typeface="Arial"/>
                <a:cs typeface="Arial"/>
                <a:sym typeface="Arial"/>
              </a:rPr>
              <a:t>Colleen Toebe</a:t>
            </a:r>
            <a:endParaRPr b="0" i="0" sz="1400"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Vice President of Clinical Services</a:t>
            </a:r>
            <a:endParaRPr/>
          </a:p>
          <a:p>
            <a:pPr indent="0" lvl="0" marL="0" marR="0" rtl="0" algn="l">
              <a:lnSpc>
                <a:spcPct val="100000"/>
              </a:lnSpc>
              <a:spcBef>
                <a:spcPts val="0"/>
              </a:spcBef>
              <a:spcAft>
                <a:spcPts val="0"/>
              </a:spcAft>
              <a:buClr>
                <a:srgbClr val="717173"/>
              </a:buClr>
              <a:buSzPts val="1400"/>
              <a:buFont typeface="Arial"/>
              <a:buNone/>
            </a:pPr>
            <a:r>
              <a:rPr b="0" i="0" lang="en-US" sz="1400" u="none" cap="none" strike="noStrike">
                <a:solidFill>
                  <a:srgbClr val="717173"/>
                </a:solidFill>
                <a:latin typeface="Arial"/>
                <a:ea typeface="Arial"/>
                <a:cs typeface="Arial"/>
                <a:sym typeface="Arial"/>
              </a:rPr>
              <a:t>Pathway Health</a:t>
            </a:r>
            <a:endParaRPr b="0" i="0" sz="1400" u="none" cap="none" strike="noStrike">
              <a:solidFill>
                <a:srgbClr val="000000"/>
              </a:solidFill>
              <a:latin typeface="Arial"/>
              <a:ea typeface="Arial"/>
              <a:cs typeface="Arial"/>
              <a:sym typeface="Arial"/>
            </a:endParaRPr>
          </a:p>
        </p:txBody>
      </p:sp>
      <p:pic>
        <p:nvPicPr>
          <p:cNvPr id="495" name="Google Shape;495;p49"/>
          <p:cNvPicPr preferRelativeResize="0"/>
          <p:nvPr/>
        </p:nvPicPr>
        <p:blipFill rotWithShape="1">
          <a:blip r:embed="rId5">
            <a:alphaModFix/>
          </a:blip>
          <a:srcRect b="0" l="297" r="297" t="0"/>
          <a:stretch/>
        </p:blipFill>
        <p:spPr>
          <a:xfrm>
            <a:off x="1662643" y="1733388"/>
            <a:ext cx="2188564" cy="2935527"/>
          </a:xfrm>
          <a:prstGeom prst="rect">
            <a:avLst/>
          </a:prstGeom>
          <a:solidFill>
            <a:srgbClr val="ECECEC"/>
          </a:solidFill>
          <a:ln cap="sq" cmpd="sng" w="88900">
            <a:solidFill>
              <a:srgbClr val="FFFFFF"/>
            </a:solidFill>
            <a:prstDash val="solid"/>
            <a:miter lim="800000"/>
            <a:headEnd len="sm" w="sm" type="none"/>
            <a:tailEnd len="sm" w="sm" type="none"/>
          </a:ln>
          <a:effectLst>
            <a:outerShdw blurRad="55000" rotWithShape="0" algn="tl" dir="5400000" dist="18000">
              <a:srgbClr val="000000">
                <a:alpha val="40000"/>
              </a:srgbClr>
            </a:outerShdw>
          </a:effectLst>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5" name="Shape 145"/>
        <p:cNvGrpSpPr/>
        <p:nvPr/>
      </p:nvGrpSpPr>
      <p:grpSpPr>
        <a:xfrm>
          <a:off x="0" y="0"/>
          <a:ext cx="0" cy="0"/>
          <a:chOff x="0" y="0"/>
          <a:chExt cx="0" cy="0"/>
        </a:xfrm>
      </p:grpSpPr>
      <p:sp>
        <p:nvSpPr>
          <p:cNvPr id="146" name="Google Shape;146;p3"/>
          <p:cNvSpPr txBox="1"/>
          <p:nvPr>
            <p:ph type="ctrTitle"/>
          </p:nvPr>
        </p:nvSpPr>
        <p:spPr>
          <a:xfrm>
            <a:off x="400565" y="3793523"/>
            <a:ext cx="11791434" cy="770539"/>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3600"/>
              <a:buFont typeface="Arial"/>
              <a:buNone/>
            </a:pPr>
            <a:r>
              <a:rPr lang="en-US"/>
              <a:t>The Human Impact of Unnecessary Hospitalization </a:t>
            </a:r>
            <a:endParaRPr/>
          </a:p>
        </p:txBody>
      </p:sp>
      <p:sp>
        <p:nvSpPr>
          <p:cNvPr id="147" name="Google Shape;147;p3"/>
          <p:cNvSpPr txBox="1"/>
          <p:nvPr>
            <p:ph idx="1" type="subTitle"/>
          </p:nvPr>
        </p:nvSpPr>
        <p:spPr>
          <a:xfrm>
            <a:off x="400565" y="4700588"/>
            <a:ext cx="11791434" cy="637531"/>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Clr>
                <a:srgbClr val="75777B"/>
              </a:buClr>
              <a:buSzPts val="2400"/>
              <a:buNone/>
            </a:pPr>
            <a:r>
              <a:rPr lang="en-US"/>
              <a:t>Readmissions   Why it Matters </a:t>
            </a:r>
            <a:endParaRPr/>
          </a:p>
        </p:txBody>
      </p:sp>
      <p:sp>
        <p:nvSpPr>
          <p:cNvPr id="148" name="Google Shape;148;p3"/>
          <p:cNvSpPr txBox="1"/>
          <p:nvPr>
            <p:ph idx="11" type="ftr"/>
          </p:nvPr>
        </p:nvSpPr>
        <p:spPr>
          <a:xfrm>
            <a:off x="2857643" y="6335583"/>
            <a:ext cx="7695027"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cxnSp>
        <p:nvCxnSpPr>
          <p:cNvPr id="149" name="Google Shape;149;p3"/>
          <p:cNvCxnSpPr/>
          <p:nvPr/>
        </p:nvCxnSpPr>
        <p:spPr>
          <a:xfrm>
            <a:off x="2514600" y="4700588"/>
            <a:ext cx="0" cy="350383"/>
          </a:xfrm>
          <a:prstGeom prst="straightConnector1">
            <a:avLst/>
          </a:prstGeom>
          <a:noFill/>
          <a:ln cap="flat" cmpd="sng" w="9525">
            <a:solidFill>
              <a:srgbClr val="115D81"/>
            </a:solidFill>
            <a:prstDash val="solid"/>
            <a:round/>
            <a:headEnd len="sm" w="sm" type="none"/>
            <a:tailEnd len="sm" w="sm" type="none"/>
          </a:ln>
        </p:spPr>
      </p:cxn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9" name="Shape 499"/>
        <p:cNvGrpSpPr/>
        <p:nvPr/>
      </p:nvGrpSpPr>
      <p:grpSpPr>
        <a:xfrm>
          <a:off x="0" y="0"/>
          <a:ext cx="0" cy="0"/>
          <a:chOff x="0" y="0"/>
          <a:chExt cx="0" cy="0"/>
        </a:xfrm>
      </p:grpSpPr>
      <p:sp>
        <p:nvSpPr>
          <p:cNvPr id="500" name="Google Shape;500;p59"/>
          <p:cNvSpPr txBox="1"/>
          <p:nvPr>
            <p:ph type="title"/>
          </p:nvPr>
        </p:nvSpPr>
        <p:spPr>
          <a:xfrm>
            <a:off x="772166"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Clr>
                <a:srgbClr val="75777B"/>
              </a:buClr>
              <a:buSzPts val="3600"/>
              <a:buFont typeface="Arial"/>
              <a:buNone/>
            </a:pPr>
            <a:r>
              <a:rPr lang="en-US">
                <a:solidFill>
                  <a:srgbClr val="7F7F7F"/>
                </a:solidFill>
              </a:rPr>
              <a:t>Disclaimer</a:t>
            </a:r>
            <a:endParaRPr>
              <a:solidFill>
                <a:srgbClr val="7F7F7F"/>
              </a:solidFill>
            </a:endParaRPr>
          </a:p>
        </p:txBody>
      </p:sp>
      <p:sp>
        <p:nvSpPr>
          <p:cNvPr id="501" name="Google Shape;501;p59"/>
          <p:cNvSpPr txBox="1"/>
          <p:nvPr>
            <p:ph idx="1" type="body"/>
          </p:nvPr>
        </p:nvSpPr>
        <p:spPr>
          <a:xfrm>
            <a:off x="1045108" y="1664043"/>
            <a:ext cx="9679236" cy="3929522"/>
          </a:xfrm>
          <a:prstGeom prst="rect">
            <a:avLst/>
          </a:prstGeom>
          <a:noFill/>
          <a:ln>
            <a:noFill/>
          </a:ln>
        </p:spPr>
        <p:txBody>
          <a:bodyPr anchorCtr="0" anchor="ctr" bIns="45700" lIns="91425" spcFirstLastPara="1" rIns="91425" wrap="square" tIns="45700">
            <a:normAutofit/>
          </a:bodyPr>
          <a:lstStyle/>
          <a:p>
            <a:pPr indent="0" lvl="0" marL="114300" rtl="0" algn="ctr">
              <a:lnSpc>
                <a:spcPct val="100000"/>
              </a:lnSpc>
              <a:spcBef>
                <a:spcPts val="0"/>
              </a:spcBef>
              <a:spcAft>
                <a:spcPts val="0"/>
              </a:spcAft>
              <a:buSzPts val="1800"/>
              <a:buNone/>
            </a:pPr>
            <a:r>
              <a:rPr i="1" lang="en-US" sz="2200"/>
              <a:t>“This presentation provided is copyrighted information of Pathway Health and ComForCare Franchise Systems, LLC.  Please note the presentation date on the title page in relation to the need to verify any new updates and resources that were listed in this presentation.  This presentation is intended to be informational.  The information does not </a:t>
            </a:r>
            <a:r>
              <a:rPr i="1" lang="en-US" sz="2200">
                <a:solidFill>
                  <a:srgbClr val="7F7F7F"/>
                </a:solidFill>
              </a:rPr>
              <a:t>constitute</a:t>
            </a:r>
            <a:r>
              <a:rPr i="1" lang="en-US" sz="2200"/>
              <a:t> either legal or professional consultation.  This presentation is not to be sold or reused without written authorization.”</a:t>
            </a:r>
            <a:endParaRPr sz="2200"/>
          </a:p>
          <a:p>
            <a:pPr indent="-228600" lvl="0" marL="457200" rtl="0" algn="ctr">
              <a:lnSpc>
                <a:spcPct val="100000"/>
              </a:lnSpc>
              <a:spcBef>
                <a:spcPts val="0"/>
              </a:spcBef>
              <a:spcAft>
                <a:spcPts val="0"/>
              </a:spcAft>
              <a:buClr>
                <a:srgbClr val="606066"/>
              </a:buClr>
              <a:buSzPts val="1800"/>
              <a:buNone/>
            </a:pPr>
            <a:r>
              <a:t/>
            </a:r>
            <a:endParaRPr sz="2200"/>
          </a:p>
        </p:txBody>
      </p:sp>
      <p:sp>
        <p:nvSpPr>
          <p:cNvPr id="502" name="Google Shape;502;p59"/>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800"/>
              <a:buNone/>
            </a:pPr>
            <a:fld id="{00000000-1234-1234-1234-123412341234}" type="slidenum">
              <a:rPr lang="en-US"/>
              <a:t>‹#›</a:t>
            </a:fld>
            <a:endParaRPr/>
          </a:p>
        </p:txBody>
      </p:sp>
      <p:pic>
        <p:nvPicPr>
          <p:cNvPr id="503" name="Google Shape;503;p59"/>
          <p:cNvPicPr preferRelativeResize="0"/>
          <p:nvPr/>
        </p:nvPicPr>
        <p:blipFill rotWithShape="1">
          <a:blip r:embed="rId3">
            <a:alphaModFix/>
          </a:blip>
          <a:srcRect b="0" l="0" r="0" t="0"/>
          <a:stretch/>
        </p:blipFill>
        <p:spPr>
          <a:xfrm>
            <a:off x="7978552" y="6277424"/>
            <a:ext cx="2297963" cy="474998"/>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4" name="Shape 154"/>
        <p:cNvGrpSpPr/>
        <p:nvPr/>
      </p:nvGrpSpPr>
      <p:grpSpPr>
        <a:xfrm>
          <a:off x="0" y="0"/>
          <a:ext cx="0" cy="0"/>
          <a:chOff x="0" y="0"/>
          <a:chExt cx="0" cy="0"/>
        </a:xfrm>
      </p:grpSpPr>
      <p:sp>
        <p:nvSpPr>
          <p:cNvPr id="155" name="Google Shape;155;p4"/>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Diagnosis – Medicare Hospitalizations </a:t>
            </a:r>
            <a:endParaRPr/>
          </a:p>
        </p:txBody>
      </p:sp>
      <p:sp>
        <p:nvSpPr>
          <p:cNvPr id="156" name="Google Shape;156;p4"/>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157" name="Google Shape;157;p4"/>
          <p:cNvSpPr txBox="1"/>
          <p:nvPr>
            <p:ph idx="1" type="body"/>
          </p:nvPr>
        </p:nvSpPr>
        <p:spPr>
          <a:xfrm>
            <a:off x="838200" y="1904999"/>
            <a:ext cx="10515600" cy="4271963"/>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lang="en-US"/>
              <a:t>Common Drivers: </a:t>
            </a:r>
            <a:endParaRPr/>
          </a:p>
          <a:p>
            <a:pPr indent="-406400" lvl="0" marL="457200" rtl="0" algn="l">
              <a:lnSpc>
                <a:spcPct val="90000"/>
              </a:lnSpc>
              <a:spcBef>
                <a:spcPts val="0"/>
              </a:spcBef>
              <a:spcAft>
                <a:spcPts val="0"/>
              </a:spcAft>
              <a:buSzPts val="2800"/>
              <a:buChar char="•"/>
            </a:pPr>
            <a:r>
              <a:rPr lang="en-US"/>
              <a:t>Septicemia</a:t>
            </a:r>
            <a:endParaRPr/>
          </a:p>
          <a:p>
            <a:pPr indent="-406400" lvl="0" marL="457200" rtl="0" algn="l">
              <a:lnSpc>
                <a:spcPct val="90000"/>
              </a:lnSpc>
              <a:spcBef>
                <a:spcPts val="0"/>
              </a:spcBef>
              <a:spcAft>
                <a:spcPts val="0"/>
              </a:spcAft>
              <a:buSzPts val="2800"/>
              <a:buChar char="•"/>
            </a:pPr>
            <a:r>
              <a:rPr lang="en-US"/>
              <a:t>Heart Failure</a:t>
            </a:r>
            <a:endParaRPr/>
          </a:p>
          <a:p>
            <a:pPr indent="-406400" lvl="0" marL="457200" rtl="0" algn="l">
              <a:lnSpc>
                <a:spcPct val="90000"/>
              </a:lnSpc>
              <a:spcBef>
                <a:spcPts val="0"/>
              </a:spcBef>
              <a:spcAft>
                <a:spcPts val="0"/>
              </a:spcAft>
              <a:buSzPts val="2800"/>
              <a:buChar char="•"/>
            </a:pPr>
            <a:r>
              <a:rPr lang="en-US"/>
              <a:t>Respiratory Infections</a:t>
            </a:r>
            <a:endParaRPr/>
          </a:p>
          <a:p>
            <a:pPr indent="-406400" lvl="0" marL="457200" rtl="0" algn="l">
              <a:lnSpc>
                <a:spcPct val="90000"/>
              </a:lnSpc>
              <a:spcBef>
                <a:spcPts val="0"/>
              </a:spcBef>
              <a:spcAft>
                <a:spcPts val="0"/>
              </a:spcAft>
              <a:buSzPts val="2800"/>
              <a:buChar char="•"/>
            </a:pPr>
            <a:r>
              <a:rPr lang="en-US"/>
              <a:t>Kidney/UTI</a:t>
            </a:r>
            <a:endParaRPr/>
          </a:p>
          <a:p>
            <a:pPr indent="-406400" lvl="0" marL="457200" rtl="0" algn="l">
              <a:lnSpc>
                <a:spcPct val="90000"/>
              </a:lnSpc>
              <a:spcBef>
                <a:spcPts val="0"/>
              </a:spcBef>
              <a:spcAft>
                <a:spcPts val="0"/>
              </a:spcAft>
              <a:buSzPts val="2800"/>
              <a:buChar char="•"/>
            </a:pPr>
            <a:r>
              <a:rPr lang="en-US"/>
              <a:t>Pulmonary Edema</a:t>
            </a:r>
            <a:endParaRPr/>
          </a:p>
          <a:p>
            <a:pPr indent="-406400" lvl="0" marL="457200" rtl="0" algn="l">
              <a:lnSpc>
                <a:spcPct val="90000"/>
              </a:lnSpc>
              <a:spcBef>
                <a:spcPts val="0"/>
              </a:spcBef>
              <a:spcAft>
                <a:spcPts val="0"/>
              </a:spcAft>
              <a:buSzPts val="2800"/>
              <a:buChar char="•"/>
            </a:pPr>
            <a:r>
              <a:rPr lang="en-US"/>
              <a:t>Psychosis </a:t>
            </a:r>
            <a:endParaRPr/>
          </a:p>
        </p:txBody>
      </p:sp>
      <p:pic>
        <p:nvPicPr>
          <p:cNvPr id="158" name="Google Shape;158;p4"/>
          <p:cNvPicPr preferRelativeResize="0"/>
          <p:nvPr/>
        </p:nvPicPr>
        <p:blipFill rotWithShape="1">
          <a:blip r:embed="rId3">
            <a:alphaModFix/>
          </a:blip>
          <a:srcRect b="0" l="0" r="0" t="0"/>
          <a:stretch/>
        </p:blipFill>
        <p:spPr>
          <a:xfrm>
            <a:off x="6096000" y="1904999"/>
            <a:ext cx="5142978" cy="3429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3" name="Shape 163"/>
        <p:cNvGrpSpPr/>
        <p:nvPr/>
      </p:nvGrpSpPr>
      <p:grpSpPr>
        <a:xfrm>
          <a:off x="0" y="0"/>
          <a:ext cx="0" cy="0"/>
          <a:chOff x="0" y="0"/>
          <a:chExt cx="0" cy="0"/>
        </a:xfrm>
      </p:grpSpPr>
      <p:sp>
        <p:nvSpPr>
          <p:cNvPr id="164" name="Google Shape;164;p5"/>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Early Identification of Change in Condition Matters</a:t>
            </a:r>
            <a:endParaRPr/>
          </a:p>
        </p:txBody>
      </p:sp>
      <p:sp>
        <p:nvSpPr>
          <p:cNvPr id="165" name="Google Shape;165;p5"/>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166" name="Google Shape;166;p5"/>
          <p:cNvSpPr txBox="1"/>
          <p:nvPr>
            <p:ph idx="1" type="body"/>
          </p:nvPr>
        </p:nvSpPr>
        <p:spPr>
          <a:xfrm>
            <a:off x="838200" y="1665382"/>
            <a:ext cx="10515600" cy="4690968"/>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lang="en-US" sz="2600"/>
              <a:t>Early identification prevents:</a:t>
            </a:r>
            <a:endParaRPr/>
          </a:p>
          <a:p>
            <a:pPr indent="-406400" lvl="0" marL="457200" rtl="0" algn="l">
              <a:lnSpc>
                <a:spcPct val="90000"/>
              </a:lnSpc>
              <a:spcBef>
                <a:spcPts val="0"/>
              </a:spcBef>
              <a:spcAft>
                <a:spcPts val="0"/>
              </a:spcAft>
              <a:buSzPts val="2800"/>
              <a:buChar char="•"/>
            </a:pPr>
            <a:r>
              <a:rPr lang="en-US" sz="2600"/>
              <a:t>Cognitive changes</a:t>
            </a:r>
            <a:endParaRPr/>
          </a:p>
          <a:p>
            <a:pPr indent="-406400" lvl="0" marL="457200" rtl="0" algn="l">
              <a:lnSpc>
                <a:spcPct val="90000"/>
              </a:lnSpc>
              <a:spcBef>
                <a:spcPts val="0"/>
              </a:spcBef>
              <a:spcAft>
                <a:spcPts val="0"/>
              </a:spcAft>
              <a:buSzPts val="2800"/>
              <a:buChar char="•"/>
            </a:pPr>
            <a:r>
              <a:rPr lang="en-US" sz="2600"/>
              <a:t>Acute exacerbations of a condition</a:t>
            </a:r>
            <a:endParaRPr/>
          </a:p>
          <a:p>
            <a:pPr indent="-406400" lvl="0" marL="457200" rtl="0" algn="l">
              <a:lnSpc>
                <a:spcPct val="90000"/>
              </a:lnSpc>
              <a:spcBef>
                <a:spcPts val="0"/>
              </a:spcBef>
              <a:spcAft>
                <a:spcPts val="0"/>
              </a:spcAft>
              <a:buSzPts val="2800"/>
              <a:buChar char="•"/>
            </a:pPr>
            <a:r>
              <a:rPr lang="en-US" sz="2600"/>
              <a:t>Sepsis progression</a:t>
            </a:r>
            <a:endParaRPr/>
          </a:p>
          <a:p>
            <a:pPr indent="-406400" lvl="0" marL="457200" rtl="0" algn="l">
              <a:lnSpc>
                <a:spcPct val="90000"/>
              </a:lnSpc>
              <a:spcBef>
                <a:spcPts val="0"/>
              </a:spcBef>
              <a:spcAft>
                <a:spcPts val="0"/>
              </a:spcAft>
              <a:buSzPts val="2800"/>
              <a:buChar char="•"/>
            </a:pPr>
            <a:r>
              <a:rPr lang="en-US" sz="2600"/>
              <a:t>HF escalation</a:t>
            </a:r>
            <a:endParaRPr/>
          </a:p>
          <a:p>
            <a:pPr indent="-406400" lvl="0" marL="457200" rtl="0" algn="l">
              <a:lnSpc>
                <a:spcPct val="90000"/>
              </a:lnSpc>
              <a:spcBef>
                <a:spcPts val="0"/>
              </a:spcBef>
              <a:spcAft>
                <a:spcPts val="0"/>
              </a:spcAft>
              <a:buSzPts val="2800"/>
              <a:buChar char="•"/>
            </a:pPr>
            <a:r>
              <a:rPr lang="en-US" sz="2600"/>
              <a:t>Respiratory failure</a:t>
            </a:r>
            <a:endParaRPr/>
          </a:p>
          <a:p>
            <a:pPr indent="-406400" lvl="0" marL="457200" rtl="0" algn="l">
              <a:lnSpc>
                <a:spcPct val="90000"/>
              </a:lnSpc>
              <a:spcBef>
                <a:spcPts val="0"/>
              </a:spcBef>
              <a:spcAft>
                <a:spcPts val="0"/>
              </a:spcAft>
              <a:buSzPts val="2800"/>
              <a:buChar char="•"/>
            </a:pPr>
            <a:r>
              <a:rPr lang="en-US" sz="2600"/>
              <a:t>Crisis transfers</a:t>
            </a:r>
            <a:endParaRPr/>
          </a:p>
          <a:p>
            <a:pPr indent="-406400" lvl="0" marL="457200" rtl="0" algn="l">
              <a:lnSpc>
                <a:spcPct val="90000"/>
              </a:lnSpc>
              <a:spcBef>
                <a:spcPts val="0"/>
              </a:spcBef>
              <a:spcAft>
                <a:spcPts val="0"/>
              </a:spcAft>
              <a:buSzPts val="2800"/>
              <a:buChar char="•"/>
            </a:pPr>
            <a:r>
              <a:rPr lang="en-US" sz="2600"/>
              <a:t>Psycho-social changes</a:t>
            </a:r>
            <a:endParaRPr/>
          </a:p>
          <a:p>
            <a:pPr indent="-406400" lvl="0" marL="457200" rtl="0" algn="l">
              <a:lnSpc>
                <a:spcPct val="90000"/>
              </a:lnSpc>
              <a:spcBef>
                <a:spcPts val="0"/>
              </a:spcBef>
              <a:spcAft>
                <a:spcPts val="0"/>
              </a:spcAft>
              <a:buSzPts val="2800"/>
              <a:buChar char="•"/>
            </a:pPr>
            <a:r>
              <a:rPr lang="en-US" sz="2600"/>
              <a:t>Change in function</a:t>
            </a:r>
            <a:endParaRPr/>
          </a:p>
          <a:p>
            <a:pPr indent="-406400" lvl="0" marL="457200" rtl="0" algn="l">
              <a:lnSpc>
                <a:spcPct val="90000"/>
              </a:lnSpc>
              <a:spcBef>
                <a:spcPts val="0"/>
              </a:spcBef>
              <a:spcAft>
                <a:spcPts val="0"/>
              </a:spcAft>
              <a:buSzPts val="2800"/>
              <a:buChar char="•"/>
            </a:pPr>
            <a:r>
              <a:rPr lang="en-US" sz="2600"/>
              <a:t>Regulatory deficiencies </a:t>
            </a:r>
            <a:endParaRPr/>
          </a:p>
        </p:txBody>
      </p:sp>
      <p:pic>
        <p:nvPicPr>
          <p:cNvPr id="167" name="Google Shape;167;p5"/>
          <p:cNvPicPr preferRelativeResize="0"/>
          <p:nvPr/>
        </p:nvPicPr>
        <p:blipFill rotWithShape="1">
          <a:blip r:embed="rId3">
            <a:alphaModFix/>
          </a:blip>
          <a:srcRect b="0" l="0" r="0" t="0"/>
          <a:stretch/>
        </p:blipFill>
        <p:spPr>
          <a:xfrm>
            <a:off x="6629400" y="1760538"/>
            <a:ext cx="5142978" cy="34290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id="173" name="Google Shape;173;p6"/>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Septicemia- Early Warning Signs  </a:t>
            </a:r>
            <a:endParaRPr/>
          </a:p>
        </p:txBody>
      </p:sp>
      <p:pic>
        <p:nvPicPr>
          <p:cNvPr id="174" name="Google Shape;174;p6"/>
          <p:cNvPicPr preferRelativeResize="0"/>
          <p:nvPr>
            <p:ph idx="1" type="body"/>
          </p:nvPr>
        </p:nvPicPr>
        <p:blipFill rotWithShape="1">
          <a:blip r:embed="rId3">
            <a:alphaModFix/>
          </a:blip>
          <a:srcRect b="0" l="0" r="0" t="0"/>
          <a:stretch/>
        </p:blipFill>
        <p:spPr>
          <a:xfrm>
            <a:off x="5816474" y="1153893"/>
            <a:ext cx="5537326" cy="4691063"/>
          </a:xfrm>
          <a:prstGeom prst="rect">
            <a:avLst/>
          </a:prstGeom>
          <a:noFill/>
          <a:ln>
            <a:noFill/>
          </a:ln>
        </p:spPr>
      </p:pic>
      <p:sp>
        <p:nvSpPr>
          <p:cNvPr id="175" name="Google Shape;175;p6"/>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Autofit/>
          </a:bodyPr>
          <a:lstStyle/>
          <a:p>
            <a:pPr indent="0" lvl="0" marL="0" rtl="0" algn="r">
              <a:lnSpc>
                <a:spcPct val="100000"/>
              </a:lnSpc>
              <a:spcBef>
                <a:spcPts val="0"/>
              </a:spcBef>
              <a:spcAft>
                <a:spcPts val="0"/>
              </a:spcAft>
              <a:buSzPts val="1200"/>
              <a:buNone/>
            </a:pPr>
            <a:fld id="{00000000-1234-1234-1234-123412341234}" type="slidenum">
              <a:rPr lang="en-US"/>
              <a:t>‹#›</a:t>
            </a:fld>
            <a:endParaRPr/>
          </a:p>
        </p:txBody>
      </p:sp>
      <p:sp>
        <p:nvSpPr>
          <p:cNvPr id="176" name="Google Shape;176;p6"/>
          <p:cNvSpPr txBox="1"/>
          <p:nvPr/>
        </p:nvSpPr>
        <p:spPr>
          <a:xfrm>
            <a:off x="482600" y="1587500"/>
            <a:ext cx="4775200" cy="3754874"/>
          </a:xfrm>
          <a:prstGeom prst="rect">
            <a:avLst/>
          </a:prstGeom>
          <a:noFill/>
          <a:ln>
            <a:noFill/>
          </a:ln>
        </p:spPr>
        <p:txBody>
          <a:bodyPr anchorCtr="0" anchor="t" bIns="45700" lIns="91425" spcFirstLastPara="1" rIns="91425" wrap="square" tIns="45700">
            <a:spAutoFit/>
          </a:bodyPr>
          <a:lstStyle/>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General feeling of weakness and fatigue </a:t>
            </a:r>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Loss of appetite</a:t>
            </a:r>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A feeling of being cold or shivering </a:t>
            </a:r>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Not acting like themselves</a:t>
            </a:r>
            <a:endParaRPr/>
          </a:p>
          <a:p>
            <a:pPr indent="-457200" lvl="0" marL="457200" marR="0" rtl="0" algn="l">
              <a:lnSpc>
                <a:spcPct val="100000"/>
              </a:lnSpc>
              <a:spcBef>
                <a:spcPts val="0"/>
              </a:spcBef>
              <a:spcAft>
                <a:spcPts val="0"/>
              </a:spcAft>
              <a:buClr>
                <a:srgbClr val="000000"/>
              </a:buClr>
              <a:buSzPts val="2800"/>
              <a:buFont typeface="Arial"/>
              <a:buChar char="•"/>
            </a:pPr>
            <a:r>
              <a:rPr b="0" i="0" lang="en-US" sz="2800" u="none" cap="none" strike="noStrike">
                <a:solidFill>
                  <a:srgbClr val="000000"/>
                </a:solidFill>
                <a:latin typeface="Arial"/>
                <a:ea typeface="Arial"/>
                <a:cs typeface="Arial"/>
                <a:sym typeface="Arial"/>
              </a:rPr>
              <a:t>Increased sleepiness </a:t>
            </a:r>
            <a:endParaRPr/>
          </a:p>
          <a:p>
            <a:pPr indent="0" lvl="0" marL="0" marR="0" rtl="0" algn="l">
              <a:lnSpc>
                <a:spcPct val="100000"/>
              </a:lnSpc>
              <a:spcBef>
                <a:spcPts val="0"/>
              </a:spcBef>
              <a:spcAft>
                <a:spcPts val="0"/>
              </a:spcAft>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1" name="Shape 181"/>
        <p:cNvGrpSpPr/>
        <p:nvPr/>
      </p:nvGrpSpPr>
      <p:grpSpPr>
        <a:xfrm>
          <a:off x="0" y="0"/>
          <a:ext cx="0" cy="0"/>
          <a:chOff x="0" y="0"/>
          <a:chExt cx="0" cy="0"/>
        </a:xfrm>
      </p:grpSpPr>
      <p:sp>
        <p:nvSpPr>
          <p:cNvPr id="182" name="Google Shape;182;p7"/>
          <p:cNvSpPr txBox="1"/>
          <p:nvPr>
            <p:ph type="title"/>
          </p:nvPr>
        </p:nvSpPr>
        <p:spPr>
          <a:xfrm>
            <a:off x="838200" y="160432"/>
            <a:ext cx="105156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Pneumonia-Early Warning Signs </a:t>
            </a:r>
            <a:endParaRPr/>
          </a:p>
        </p:txBody>
      </p:sp>
      <p:sp>
        <p:nvSpPr>
          <p:cNvPr id="183" name="Google Shape;183;p7"/>
          <p:cNvSpPr txBox="1"/>
          <p:nvPr>
            <p:ph idx="1" type="body"/>
          </p:nvPr>
        </p:nvSpPr>
        <p:spPr>
          <a:xfrm>
            <a:off x="838200" y="1485995"/>
            <a:ext cx="5162550" cy="4690968"/>
          </a:xfrm>
          <a:prstGeom prst="rect">
            <a:avLst/>
          </a:prstGeom>
          <a:noFill/>
          <a:ln>
            <a:noFill/>
          </a:ln>
        </p:spPr>
        <p:txBody>
          <a:bodyPr anchorCtr="0" anchor="t" bIns="45700" lIns="91425" spcFirstLastPara="1" rIns="91425" wrap="square" tIns="45700">
            <a:normAutofit/>
          </a:bodyPr>
          <a:lstStyle/>
          <a:p>
            <a:pPr indent="-406400" lvl="0" marL="457200" rtl="0" algn="l">
              <a:lnSpc>
                <a:spcPct val="90000"/>
              </a:lnSpc>
              <a:spcBef>
                <a:spcPts val="1000"/>
              </a:spcBef>
              <a:spcAft>
                <a:spcPts val="0"/>
              </a:spcAft>
              <a:buSzPts val="2800"/>
              <a:buChar char="•"/>
            </a:pPr>
            <a:r>
              <a:rPr lang="en-US"/>
              <a:t>Fatigue </a:t>
            </a:r>
            <a:endParaRPr/>
          </a:p>
          <a:p>
            <a:pPr indent="-406400" lvl="0" marL="457200" rtl="0" algn="l">
              <a:lnSpc>
                <a:spcPct val="90000"/>
              </a:lnSpc>
              <a:spcBef>
                <a:spcPts val="1000"/>
              </a:spcBef>
              <a:spcAft>
                <a:spcPts val="0"/>
              </a:spcAft>
              <a:buSzPts val="2800"/>
              <a:buChar char="•"/>
            </a:pPr>
            <a:r>
              <a:rPr lang="en-US"/>
              <a:t>Loss of appetite</a:t>
            </a:r>
            <a:endParaRPr/>
          </a:p>
          <a:p>
            <a:pPr indent="-406400" lvl="0" marL="457200" rtl="0" algn="l">
              <a:lnSpc>
                <a:spcPct val="90000"/>
              </a:lnSpc>
              <a:spcBef>
                <a:spcPts val="1000"/>
              </a:spcBef>
              <a:spcAft>
                <a:spcPts val="0"/>
              </a:spcAft>
              <a:buSzPts val="2800"/>
              <a:buChar char="•"/>
            </a:pPr>
            <a:r>
              <a:rPr lang="en-US"/>
              <a:t>Confusion </a:t>
            </a:r>
            <a:endParaRPr/>
          </a:p>
          <a:p>
            <a:pPr indent="-406400" lvl="0" marL="457200" rtl="0" algn="l">
              <a:lnSpc>
                <a:spcPct val="90000"/>
              </a:lnSpc>
              <a:spcBef>
                <a:spcPts val="1000"/>
              </a:spcBef>
              <a:spcAft>
                <a:spcPts val="0"/>
              </a:spcAft>
              <a:buSzPts val="2800"/>
              <a:buChar char="•"/>
            </a:pPr>
            <a:r>
              <a:rPr lang="en-US"/>
              <a:t>Dry cough </a:t>
            </a:r>
            <a:endParaRPr/>
          </a:p>
        </p:txBody>
      </p:sp>
      <p:sp>
        <p:nvSpPr>
          <p:cNvPr id="184" name="Google Shape;184;p7"/>
          <p:cNvSpPr txBox="1"/>
          <p:nvPr>
            <p:ph idx="12" type="sldNum"/>
          </p:nvPr>
        </p:nvSpPr>
        <p:spPr>
          <a:xfrm>
            <a:off x="11558480" y="5844956"/>
            <a:ext cx="430427" cy="365125"/>
          </a:xfrm>
          <a:prstGeom prst="rect">
            <a:avLst/>
          </a:prstGeom>
          <a:noFill/>
          <a:ln>
            <a:noFill/>
          </a:ln>
        </p:spPr>
        <p:txBody>
          <a:bodyPr anchorCtr="0" anchor="ctr" bIns="45700" lIns="91425" spcFirstLastPara="1" rIns="91425" wrap="square" tIns="45700">
            <a:normAutofit/>
          </a:bodyPr>
          <a:lstStyle/>
          <a:p>
            <a:pPr indent="0" lvl="0" marL="0" rtl="0" algn="r">
              <a:lnSpc>
                <a:spcPct val="100000"/>
              </a:lnSpc>
              <a:spcBef>
                <a:spcPts val="0"/>
              </a:spcBef>
              <a:spcAft>
                <a:spcPts val="600"/>
              </a:spcAft>
              <a:buSzPts val="1200"/>
              <a:buNone/>
            </a:pPr>
            <a:fld id="{00000000-1234-1234-1234-123412341234}" type="slidenum">
              <a:rPr lang="en-US"/>
              <a:t>‹#›</a:t>
            </a:fld>
            <a:endParaRPr/>
          </a:p>
        </p:txBody>
      </p:sp>
      <p:pic>
        <p:nvPicPr>
          <p:cNvPr id="185" name="Google Shape;185;p7"/>
          <p:cNvPicPr preferRelativeResize="0"/>
          <p:nvPr/>
        </p:nvPicPr>
        <p:blipFill rotWithShape="1">
          <a:blip r:embed="rId3">
            <a:alphaModFix/>
          </a:blip>
          <a:srcRect b="1" l="7297" r="30798" t="0"/>
          <a:stretch/>
        </p:blipFill>
        <p:spPr>
          <a:xfrm>
            <a:off x="6191250" y="1485995"/>
            <a:ext cx="5162550" cy="469096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0" name="Shape 190"/>
        <p:cNvGrpSpPr/>
        <p:nvPr/>
      </p:nvGrpSpPr>
      <p:grpSpPr>
        <a:xfrm>
          <a:off x="0" y="0"/>
          <a:ext cx="0" cy="0"/>
          <a:chOff x="0" y="0"/>
          <a:chExt cx="0" cy="0"/>
        </a:xfrm>
      </p:grpSpPr>
      <p:sp>
        <p:nvSpPr>
          <p:cNvPr id="191" name="Google Shape;191;p8"/>
          <p:cNvSpPr txBox="1"/>
          <p:nvPr>
            <p:ph type="title"/>
          </p:nvPr>
        </p:nvSpPr>
        <p:spPr>
          <a:xfrm>
            <a:off x="838200" y="160432"/>
            <a:ext cx="10820400" cy="1325563"/>
          </a:xfrm>
          <a:prstGeom prst="rect">
            <a:avLst/>
          </a:prstGeom>
          <a:noFill/>
          <a:ln>
            <a:noFill/>
          </a:ln>
        </p:spPr>
        <p:txBody>
          <a:bodyPr anchorCtr="0" anchor="ctr" bIns="45700" lIns="91425" spcFirstLastPara="1" rIns="91425" wrap="square" tIns="45700">
            <a:normAutofit/>
          </a:bodyPr>
          <a:lstStyle/>
          <a:p>
            <a:pPr indent="0" lvl="0" marL="0" rtl="0" algn="l">
              <a:lnSpc>
                <a:spcPct val="90000"/>
              </a:lnSpc>
              <a:spcBef>
                <a:spcPts val="0"/>
              </a:spcBef>
              <a:spcAft>
                <a:spcPts val="0"/>
              </a:spcAft>
              <a:buSzPts val="4400"/>
              <a:buNone/>
            </a:pPr>
            <a:r>
              <a:rPr lang="en-US"/>
              <a:t>Potentially Preventable Readmission Diagnoses</a:t>
            </a:r>
            <a:endParaRPr/>
          </a:p>
        </p:txBody>
      </p:sp>
      <p:sp>
        <p:nvSpPr>
          <p:cNvPr id="192" name="Google Shape;192;p8"/>
          <p:cNvSpPr txBox="1"/>
          <p:nvPr>
            <p:ph idx="11" type="ftr"/>
          </p:nvPr>
        </p:nvSpPr>
        <p:spPr>
          <a:xfrm>
            <a:off x="2857500" y="6356350"/>
            <a:ext cx="6477000" cy="365125"/>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SzPts val="1400"/>
              <a:buNone/>
            </a:pPr>
            <a:r>
              <a:rPr lang="en-US"/>
              <a:t>This document is for general informational purposes only. It does not represent legal advice nor relied upon as supporting documentation or advice with CMS or other regulatory entities. © Pathway Health Services, Inc. – All Rights Reserved – Copy with Permission Only </a:t>
            </a:r>
            <a:endParaRPr/>
          </a:p>
        </p:txBody>
      </p:sp>
      <p:sp>
        <p:nvSpPr>
          <p:cNvPr id="193" name="Google Shape;193;p8"/>
          <p:cNvSpPr txBox="1"/>
          <p:nvPr>
            <p:ph idx="1" type="body"/>
          </p:nvPr>
        </p:nvSpPr>
        <p:spPr>
          <a:xfrm>
            <a:off x="838200" y="1371601"/>
            <a:ext cx="10515600" cy="4805362"/>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0"/>
              </a:spcBef>
              <a:spcAft>
                <a:spcPts val="0"/>
              </a:spcAft>
              <a:buSzPts val="2800"/>
              <a:buNone/>
            </a:pPr>
            <a:r>
              <a:rPr lang="en-US"/>
              <a:t>High-Frequency Diagnoses:</a:t>
            </a:r>
            <a:endParaRPr/>
          </a:p>
          <a:p>
            <a:pPr indent="-406400" lvl="0" marL="457200" rtl="0" algn="l">
              <a:lnSpc>
                <a:spcPct val="90000"/>
              </a:lnSpc>
              <a:spcBef>
                <a:spcPts val="0"/>
              </a:spcBef>
              <a:spcAft>
                <a:spcPts val="0"/>
              </a:spcAft>
              <a:buSzPts val="2800"/>
              <a:buChar char="•"/>
            </a:pPr>
            <a:r>
              <a:rPr lang="en-US"/>
              <a:t>Heart Failure</a:t>
            </a:r>
            <a:endParaRPr/>
          </a:p>
          <a:p>
            <a:pPr indent="-406400" lvl="0" marL="457200" rtl="0" algn="l">
              <a:lnSpc>
                <a:spcPct val="90000"/>
              </a:lnSpc>
              <a:spcBef>
                <a:spcPts val="0"/>
              </a:spcBef>
              <a:spcAft>
                <a:spcPts val="0"/>
              </a:spcAft>
              <a:buSzPts val="2800"/>
              <a:buChar char="•"/>
            </a:pPr>
            <a:r>
              <a:rPr lang="en-US"/>
              <a:t>COPD</a:t>
            </a:r>
            <a:endParaRPr/>
          </a:p>
          <a:p>
            <a:pPr indent="-406400" lvl="0" marL="457200" rtl="0" algn="l">
              <a:lnSpc>
                <a:spcPct val="90000"/>
              </a:lnSpc>
              <a:spcBef>
                <a:spcPts val="0"/>
              </a:spcBef>
              <a:spcAft>
                <a:spcPts val="0"/>
              </a:spcAft>
              <a:buSzPts val="2800"/>
              <a:buChar char="•"/>
            </a:pPr>
            <a:r>
              <a:rPr lang="en-US"/>
              <a:t>Pneumonia</a:t>
            </a:r>
            <a:endParaRPr/>
          </a:p>
          <a:p>
            <a:pPr indent="-406400" lvl="0" marL="457200" rtl="0" algn="l">
              <a:lnSpc>
                <a:spcPct val="90000"/>
              </a:lnSpc>
              <a:spcBef>
                <a:spcPts val="0"/>
              </a:spcBef>
              <a:spcAft>
                <a:spcPts val="0"/>
              </a:spcAft>
              <a:buSzPts val="2800"/>
              <a:buChar char="•"/>
            </a:pPr>
            <a:r>
              <a:rPr lang="en-US"/>
              <a:t>Diabetes Complications</a:t>
            </a:r>
            <a:endParaRPr/>
          </a:p>
          <a:p>
            <a:pPr indent="-406400" lvl="0" marL="457200" rtl="0" algn="l">
              <a:lnSpc>
                <a:spcPct val="90000"/>
              </a:lnSpc>
              <a:spcBef>
                <a:spcPts val="0"/>
              </a:spcBef>
              <a:spcAft>
                <a:spcPts val="0"/>
              </a:spcAft>
              <a:buSzPts val="2800"/>
              <a:buChar char="•"/>
            </a:pPr>
            <a:r>
              <a:rPr lang="en-US"/>
              <a:t>Sepsis</a:t>
            </a:r>
            <a:endParaRPr/>
          </a:p>
          <a:p>
            <a:pPr indent="-406400" lvl="0" marL="457200" rtl="0" algn="l">
              <a:lnSpc>
                <a:spcPct val="90000"/>
              </a:lnSpc>
              <a:spcBef>
                <a:spcPts val="0"/>
              </a:spcBef>
              <a:spcAft>
                <a:spcPts val="0"/>
              </a:spcAft>
              <a:buSzPts val="2800"/>
              <a:buChar char="•"/>
            </a:pPr>
            <a:r>
              <a:rPr lang="en-US"/>
              <a:t>UTI</a:t>
            </a:r>
            <a:endParaRPr/>
          </a:p>
          <a:p>
            <a:pPr indent="-406400" lvl="0" marL="457200" rtl="0" algn="l">
              <a:lnSpc>
                <a:spcPct val="90000"/>
              </a:lnSpc>
              <a:spcBef>
                <a:spcPts val="0"/>
              </a:spcBef>
              <a:spcAft>
                <a:spcPts val="0"/>
              </a:spcAft>
              <a:buSzPts val="2800"/>
              <a:buChar char="•"/>
            </a:pPr>
            <a:r>
              <a:rPr lang="en-US"/>
              <a:t>Kidney Disease</a:t>
            </a:r>
            <a:endParaRPr/>
          </a:p>
          <a:p>
            <a:pPr indent="-406400" lvl="0" marL="457200" rtl="0" algn="l">
              <a:lnSpc>
                <a:spcPct val="90000"/>
              </a:lnSpc>
              <a:spcBef>
                <a:spcPts val="0"/>
              </a:spcBef>
              <a:spcAft>
                <a:spcPts val="0"/>
              </a:spcAft>
              <a:buSzPts val="2800"/>
              <a:buChar char="•"/>
            </a:pPr>
            <a:r>
              <a:rPr lang="en-US"/>
              <a:t>Stroke Complications</a:t>
            </a:r>
            <a:endParaRPr/>
          </a:p>
          <a:p>
            <a:pPr indent="-406400" lvl="0" marL="457200" rtl="0" algn="l">
              <a:lnSpc>
                <a:spcPct val="90000"/>
              </a:lnSpc>
              <a:spcBef>
                <a:spcPts val="0"/>
              </a:spcBef>
              <a:spcAft>
                <a:spcPts val="0"/>
              </a:spcAft>
              <a:buSzPts val="2800"/>
              <a:buChar char="•"/>
            </a:pPr>
            <a:r>
              <a:rPr lang="en-US"/>
              <a:t>Mental Health Disorders</a:t>
            </a:r>
            <a:endParaRPr/>
          </a:p>
          <a:p>
            <a:pPr indent="-406400" lvl="0" marL="457200" rtl="0" algn="l">
              <a:lnSpc>
                <a:spcPct val="90000"/>
              </a:lnSpc>
              <a:spcBef>
                <a:spcPts val="0"/>
              </a:spcBef>
              <a:spcAft>
                <a:spcPts val="0"/>
              </a:spcAft>
              <a:buSzPts val="2800"/>
              <a:buChar char="•"/>
            </a:pPr>
            <a:r>
              <a:rPr lang="en-US"/>
              <a:t>Substance Use Disorders</a:t>
            </a:r>
            <a:endParaRPr/>
          </a:p>
        </p:txBody>
      </p:sp>
      <p:pic>
        <p:nvPicPr>
          <p:cNvPr id="194" name="Google Shape;194;p8"/>
          <p:cNvPicPr preferRelativeResize="0"/>
          <p:nvPr/>
        </p:nvPicPr>
        <p:blipFill rotWithShape="1">
          <a:blip r:embed="rId3">
            <a:alphaModFix/>
          </a:blip>
          <a:srcRect b="0" l="0" r="0" t="0"/>
          <a:stretch/>
        </p:blipFill>
        <p:spPr>
          <a:xfrm>
            <a:off x="6096000" y="1904999"/>
            <a:ext cx="5142978" cy="342900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2024-02-07T21:58:03Z</dcterms:created>
  <dc:creator>Sue LaGrange</dc:creator>
</cp:coreProperties>
</file>